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309" r:id="rId5"/>
    <p:sldId id="304" r:id="rId6"/>
    <p:sldId id="308" r:id="rId7"/>
    <p:sldId id="305" r:id="rId8"/>
    <p:sldId id="303" r:id="rId9"/>
    <p:sldId id="265" r:id="rId10"/>
    <p:sldId id="299" r:id="rId11"/>
    <p:sldId id="301" r:id="rId12"/>
    <p:sldId id="262" r:id="rId13"/>
    <p:sldId id="310" r:id="rId14"/>
    <p:sldId id="300" r:id="rId15"/>
    <p:sldId id="306" r:id="rId16"/>
    <p:sldId id="263" r:id="rId17"/>
    <p:sldId id="307" r:id="rId18"/>
    <p:sldId id="266" r:id="rId19"/>
    <p:sldId id="296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icrosoft YaHe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50D5"/>
    <a:srgbClr val="5596F9"/>
    <a:srgbClr val="7956F4"/>
    <a:srgbClr val="1C2D41"/>
    <a:srgbClr val="5696F9"/>
    <a:srgbClr val="005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88"/>
    <p:restoredTop sz="94576"/>
  </p:normalViewPr>
  <p:slideViewPr>
    <p:cSldViewPr snapToGrid="0" snapToObjects="1">
      <p:cViewPr varScale="1">
        <p:scale>
          <a:sx n="47" d="100"/>
          <a:sy n="47" d="100"/>
        </p:scale>
        <p:origin x="132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72" d="100"/>
          <a:sy n="172" d="100"/>
        </p:scale>
        <p:origin x="53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Microsoft YaHe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3968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9209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3061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221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7019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6186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封面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封面背景02.png" descr="封面背景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圆01.png" descr="圆01.png"/>
          <p:cNvPicPr>
            <a:picLocks noChangeAspect="1"/>
          </p:cNvPicPr>
          <p:nvPr/>
        </p:nvPicPr>
        <p:blipFill>
          <a:blip r:embed="rId3">
            <a:alphaModFix amt="20000"/>
          </a:blip>
          <a:srcRect l="17688" t="17515"/>
          <a:stretch>
            <a:fillRect/>
          </a:stretch>
        </p:blipFill>
        <p:spPr>
          <a:xfrm>
            <a:off x="0" y="0"/>
            <a:ext cx="4726979" cy="47369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" name="成组"/>
          <p:cNvGrpSpPr/>
          <p:nvPr/>
        </p:nvGrpSpPr>
        <p:grpSpPr>
          <a:xfrm>
            <a:off x="1905000" y="2540000"/>
            <a:ext cx="6048097" cy="641628"/>
            <a:chOff x="0" y="0"/>
            <a:chExt cx="6048096" cy="641627"/>
          </a:xfrm>
        </p:grpSpPr>
        <p:pic>
          <p:nvPicPr>
            <p:cNvPr id="27" name="腾讯云 logo.png" descr="腾讯云 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174"/>
              <a:ext cx="2297441" cy="6312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" name="CODING logo.png" descr="CODING logo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36586" y="0"/>
              <a:ext cx="3011511" cy="641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" name="矩形"/>
            <p:cNvSpPr/>
            <p:nvPr/>
          </p:nvSpPr>
          <p:spPr>
            <a:xfrm>
              <a:off x="2655586" y="77713"/>
              <a:ext cx="22855" cy="53334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/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封面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封面背景03.png" descr="封面背景03.png"/>
          <p:cNvPicPr>
            <a:picLocks noChangeAspect="1"/>
          </p:cNvPicPr>
          <p:nvPr/>
        </p:nvPicPr>
        <p:blipFill>
          <a:blip r:embed="rId2"/>
          <a:srcRect l="3539" t="8163" r="5453" b="829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" name="成组"/>
          <p:cNvGrpSpPr/>
          <p:nvPr/>
        </p:nvGrpSpPr>
        <p:grpSpPr>
          <a:xfrm>
            <a:off x="1905000" y="2527300"/>
            <a:ext cx="6048097" cy="641628"/>
            <a:chOff x="0" y="0"/>
            <a:chExt cx="6048096" cy="641627"/>
          </a:xfrm>
        </p:grpSpPr>
        <p:pic>
          <p:nvPicPr>
            <p:cNvPr id="39" name="腾讯云 logo.png" descr="腾讯云 log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174"/>
              <a:ext cx="2297441" cy="6312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" name="CODING logo.png" descr="CODING 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36586" y="0"/>
              <a:ext cx="3011511" cy="641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1" name="矩形"/>
            <p:cNvSpPr/>
            <p:nvPr/>
          </p:nvSpPr>
          <p:spPr>
            <a:xfrm>
              <a:off x="2655586" y="77713"/>
              <a:ext cx="22855" cy="53334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/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结构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目录背景17.png" descr="目录背景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-14288"/>
            <a:ext cx="24434800" cy="137445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成组"/>
          <p:cNvGrpSpPr/>
          <p:nvPr/>
        </p:nvGrpSpPr>
        <p:grpSpPr>
          <a:xfrm>
            <a:off x="18796837" y="995114"/>
            <a:ext cx="4571164" cy="508001"/>
            <a:chOff x="0" y="0"/>
            <a:chExt cx="4571163" cy="508000"/>
          </a:xfrm>
        </p:grpSpPr>
        <p:pic>
          <p:nvPicPr>
            <p:cNvPr id="58" name="腾讯云 LOGO.png" descr="腾讯云 LOG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6933"/>
              <a:ext cx="1768593" cy="4741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9" name="CODING LOGO-02.png" descr="CODING LOGO-02.png"/>
            <p:cNvPicPr>
              <a:picLocks noChangeAspect="1"/>
            </p:cNvPicPr>
            <p:nvPr/>
          </p:nvPicPr>
          <p:blipFill>
            <a:blip r:embed="rId3"/>
            <a:srcRect l="7185" t="14383" r="7185" b="14383"/>
            <a:stretch>
              <a:fillRect/>
            </a:stretch>
          </p:blipFill>
          <p:spPr>
            <a:xfrm>
              <a:off x="2191926" y="0"/>
              <a:ext cx="2379238" cy="50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0" name="矩形"/>
            <p:cNvSpPr/>
            <p:nvPr/>
          </p:nvSpPr>
          <p:spPr>
            <a:xfrm>
              <a:off x="1988726" y="50800"/>
              <a:ext cx="33867" cy="440267"/>
            </a:xfrm>
            <a:prstGeom prst="rect">
              <a:avLst/>
            </a:prstGeom>
            <a:solidFill>
              <a:srgbClr val="202D40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/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封面背景02.png" descr="封面背景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0" name="成组"/>
          <p:cNvGrpSpPr/>
          <p:nvPr/>
        </p:nvGrpSpPr>
        <p:grpSpPr>
          <a:xfrm>
            <a:off x="1905000" y="2540000"/>
            <a:ext cx="6048097" cy="641628"/>
            <a:chOff x="0" y="0"/>
            <a:chExt cx="6048096" cy="641627"/>
          </a:xfrm>
        </p:grpSpPr>
        <p:pic>
          <p:nvPicPr>
            <p:cNvPr id="77" name="腾讯云 logo.png" descr="腾讯云 logo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174"/>
              <a:ext cx="2297441" cy="6312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8" name="CODING logo.png" descr="CODING 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36586" y="0"/>
              <a:ext cx="3011511" cy="641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" name="矩形"/>
            <p:cNvSpPr/>
            <p:nvPr/>
          </p:nvSpPr>
          <p:spPr>
            <a:xfrm>
              <a:off x="2655586" y="77713"/>
              <a:ext cx="22855" cy="53334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/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封面背景.png" descr="封面背景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圆01.png" descr="圆01.png"/>
          <p:cNvPicPr>
            <a:picLocks noChangeAspect="1"/>
          </p:cNvPicPr>
          <p:nvPr/>
        </p:nvPicPr>
        <p:blipFill>
          <a:blip r:embed="rId9">
            <a:alphaModFix amt="20000"/>
          </a:blip>
          <a:srcRect l="17688" t="17515"/>
          <a:stretch>
            <a:fillRect/>
          </a:stretch>
        </p:blipFill>
        <p:spPr>
          <a:xfrm>
            <a:off x="0" y="0"/>
            <a:ext cx="4726979" cy="4736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圆01.png" descr="圆01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617700" y="2518833"/>
            <a:ext cx="2286000" cy="228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成组"/>
          <p:cNvGrpSpPr/>
          <p:nvPr/>
        </p:nvGrpSpPr>
        <p:grpSpPr>
          <a:xfrm>
            <a:off x="1905000" y="2540000"/>
            <a:ext cx="6048097" cy="641628"/>
            <a:chOff x="0" y="0"/>
            <a:chExt cx="6048096" cy="641627"/>
          </a:xfrm>
        </p:grpSpPr>
        <p:pic>
          <p:nvPicPr>
            <p:cNvPr id="5" name="腾讯云 logo.png" descr="腾讯云 logo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0" y="5174"/>
              <a:ext cx="2297441" cy="6312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CODING logo.png" descr="CODING logo.pn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036586" y="0"/>
              <a:ext cx="3011511" cy="6416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矩形"/>
            <p:cNvSpPr/>
            <p:nvPr/>
          </p:nvSpPr>
          <p:spPr>
            <a:xfrm>
              <a:off x="2655586" y="77713"/>
              <a:ext cx="22855" cy="53334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/>
              </a:pPr>
              <a:endParaRPr/>
            </a:p>
          </p:txBody>
        </p:sp>
      </p:grp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9pPr>
    </p:titleStyle>
    <p:body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Microsoft YaHei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icrosoft YaHei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PT副标题 60点"/>
          <p:cNvSpPr txBox="1"/>
          <p:nvPr/>
        </p:nvSpPr>
        <p:spPr>
          <a:xfrm>
            <a:off x="1790700" y="6434071"/>
            <a:ext cx="6035411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825500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endParaRPr dirty="0"/>
          </a:p>
        </p:txBody>
      </p:sp>
      <p:sp>
        <p:nvSpPr>
          <p:cNvPr id="11" name="PPT主标题 120点">
            <a:extLst>
              <a:ext uri="{FF2B5EF4-FFF2-40B4-BE49-F238E27FC236}">
                <a16:creationId xmlns:a16="http://schemas.microsoft.com/office/drawing/2014/main" id="{0D989006-D210-914C-9B5C-73B533F22B81}"/>
              </a:ext>
            </a:extLst>
          </p:cNvPr>
          <p:cNvSpPr txBox="1"/>
          <p:nvPr/>
        </p:nvSpPr>
        <p:spPr>
          <a:xfrm>
            <a:off x="1790700" y="4030729"/>
            <a:ext cx="12455658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825500">
              <a:defRPr sz="12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Nocalhost原理介绍</a:t>
            </a:r>
            <a:endParaRPr dirty="0"/>
          </a:p>
        </p:txBody>
      </p:sp>
      <p:sp>
        <p:nvSpPr>
          <p:cNvPr id="12" name="2020.08.24">
            <a:extLst>
              <a:ext uri="{FF2B5EF4-FFF2-40B4-BE49-F238E27FC236}">
                <a16:creationId xmlns:a16="http://schemas.microsoft.com/office/drawing/2014/main" id="{25A5D1C0-9EB6-3740-BCA8-B14E5948705A}"/>
              </a:ext>
            </a:extLst>
          </p:cNvPr>
          <p:cNvSpPr txBox="1"/>
          <p:nvPr/>
        </p:nvSpPr>
        <p:spPr>
          <a:xfrm>
            <a:off x="1790700" y="10470939"/>
            <a:ext cx="6001544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202</a:t>
            </a:r>
            <a:r>
              <a:rPr lang="en-US" altLang="zh-CN" dirty="0"/>
              <a:t>1</a:t>
            </a:r>
            <a:r>
              <a:rPr dirty="0"/>
              <a:t>.0</a:t>
            </a:r>
            <a:r>
              <a:rPr lang="en-US" altLang="zh-CN" dirty="0"/>
              <a:t>5</a:t>
            </a:r>
            <a:r>
              <a:rPr dirty="0"/>
              <a:t>.2</a:t>
            </a:r>
            <a:r>
              <a:rPr lang="en-US" altLang="zh-CN" dirty="0"/>
              <a:t>9</a:t>
            </a:r>
            <a:endParaRPr dirty="0"/>
          </a:p>
        </p:txBody>
      </p:sp>
      <p:sp>
        <p:nvSpPr>
          <p:cNvPr id="13" name="演讲者姓名 团队名称 职位">
            <a:extLst>
              <a:ext uri="{FF2B5EF4-FFF2-40B4-BE49-F238E27FC236}">
                <a16:creationId xmlns:a16="http://schemas.microsoft.com/office/drawing/2014/main" id="{83EA884B-01DB-C946-9A1F-DF56090FD001}"/>
              </a:ext>
            </a:extLst>
          </p:cNvPr>
          <p:cNvSpPr txBox="1"/>
          <p:nvPr/>
        </p:nvSpPr>
        <p:spPr>
          <a:xfrm>
            <a:off x="1778000" y="11226800"/>
            <a:ext cx="6001544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冯才文</a:t>
            </a:r>
            <a:r>
              <a:rPr dirty="0"/>
              <a:t> </a:t>
            </a:r>
            <a:r>
              <a:rPr lang="en-US" dirty="0" err="1"/>
              <a:t>研发二组</a:t>
            </a:r>
            <a:r>
              <a:rPr dirty="0"/>
              <a:t> </a:t>
            </a:r>
            <a:r>
              <a:rPr lang="en-US" dirty="0" err="1"/>
              <a:t>后台开发工程师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矩形"/>
          <p:cNvSpPr/>
          <p:nvPr/>
        </p:nvSpPr>
        <p:spPr>
          <a:xfrm>
            <a:off x="1267496" y="5860794"/>
            <a:ext cx="3664831" cy="3028026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2" name="矩形"/>
          <p:cNvSpPr/>
          <p:nvPr/>
        </p:nvSpPr>
        <p:spPr>
          <a:xfrm>
            <a:off x="5653967" y="5868512"/>
            <a:ext cx="3664831" cy="2106686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8" name="矩形"/>
          <p:cNvSpPr/>
          <p:nvPr/>
        </p:nvSpPr>
        <p:spPr>
          <a:xfrm>
            <a:off x="1289626" y="4528448"/>
            <a:ext cx="3664831" cy="1333603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9" name="矩形"/>
          <p:cNvSpPr/>
          <p:nvPr/>
        </p:nvSpPr>
        <p:spPr>
          <a:xfrm>
            <a:off x="5674151" y="4528448"/>
            <a:ext cx="3664831" cy="1333603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12" name="2"/>
          <p:cNvSpPr txBox="1"/>
          <p:nvPr/>
        </p:nvSpPr>
        <p:spPr>
          <a:xfrm>
            <a:off x="2727557" y="4660845"/>
            <a:ext cx="744707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1</a:t>
            </a:r>
            <a:endParaRPr dirty="0"/>
          </a:p>
        </p:txBody>
      </p:sp>
      <p:sp>
        <p:nvSpPr>
          <p:cNvPr id="213" name="3"/>
          <p:cNvSpPr txBox="1"/>
          <p:nvPr/>
        </p:nvSpPr>
        <p:spPr>
          <a:xfrm>
            <a:off x="7085814" y="4724737"/>
            <a:ext cx="744707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2</a:t>
            </a:r>
            <a:endParaRPr dirty="0"/>
          </a:p>
        </p:txBody>
      </p:sp>
      <p:sp>
        <p:nvSpPr>
          <p:cNvPr id="215" name="此处为正文，字体苹方，字号 24 点，字重常规体，行距 1.3 倍，色值 #202D40。"/>
          <p:cNvSpPr txBox="1"/>
          <p:nvPr/>
        </p:nvSpPr>
        <p:spPr>
          <a:xfrm>
            <a:off x="1797627" y="7406865"/>
            <a:ext cx="2961746" cy="1203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将备份的workload还原</a:t>
            </a:r>
            <a:endParaRPr dirty="0"/>
          </a:p>
        </p:txBody>
      </p:sp>
      <p:sp>
        <p:nvSpPr>
          <p:cNvPr id="216" name="段落标题 32 点"/>
          <p:cNvSpPr txBox="1"/>
          <p:nvPr/>
        </p:nvSpPr>
        <p:spPr>
          <a:xfrm>
            <a:off x="1775497" y="6003291"/>
            <a:ext cx="2859627" cy="1286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还原旧的workload</a:t>
            </a:r>
            <a:endParaRPr dirty="0"/>
          </a:p>
        </p:txBody>
      </p:sp>
      <p:sp>
        <p:nvSpPr>
          <p:cNvPr id="217" name="此处为正文，字体苹方，字号 24 点，字重常规体，行距 1.3 倍，色值 #202D40。"/>
          <p:cNvSpPr txBox="1"/>
          <p:nvPr/>
        </p:nvSpPr>
        <p:spPr>
          <a:xfrm>
            <a:off x="6182152" y="7406865"/>
            <a:ext cx="2961746" cy="568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endParaRPr dirty="0"/>
          </a:p>
        </p:txBody>
      </p:sp>
      <p:sp>
        <p:nvSpPr>
          <p:cNvPr id="218" name="段落标题 32 点"/>
          <p:cNvSpPr txBox="1"/>
          <p:nvPr/>
        </p:nvSpPr>
        <p:spPr>
          <a:xfrm>
            <a:off x="6180566" y="6309794"/>
            <a:ext cx="2513954" cy="128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修改开发状态</a:t>
            </a:r>
            <a:endParaRPr dirty="0"/>
          </a:p>
        </p:txBody>
      </p:sp>
      <p:sp>
        <p:nvSpPr>
          <p:cNvPr id="221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退出开发模式</a:t>
            </a:r>
            <a:endParaRPr dirty="0"/>
          </a:p>
        </p:txBody>
      </p:sp>
      <p:sp>
        <p:nvSpPr>
          <p:cNvPr id="25" name="矩形">
            <a:extLst>
              <a:ext uri="{FF2B5EF4-FFF2-40B4-BE49-F238E27FC236}">
                <a16:creationId xmlns:a16="http://schemas.microsoft.com/office/drawing/2014/main" id="{B6E15A7C-2AEC-3F47-9A90-5E07EB97212D}"/>
              </a:ext>
            </a:extLst>
          </p:cNvPr>
          <p:cNvSpPr/>
          <p:nvPr/>
        </p:nvSpPr>
        <p:spPr>
          <a:xfrm>
            <a:off x="10312749" y="5696284"/>
            <a:ext cx="3696829" cy="2050917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6" name="矩形">
            <a:extLst>
              <a:ext uri="{FF2B5EF4-FFF2-40B4-BE49-F238E27FC236}">
                <a16:creationId xmlns:a16="http://schemas.microsoft.com/office/drawing/2014/main" id="{8E635E77-4DBD-0E42-A709-1991E8A18B02}"/>
              </a:ext>
            </a:extLst>
          </p:cNvPr>
          <p:cNvSpPr/>
          <p:nvPr/>
        </p:nvSpPr>
        <p:spPr>
          <a:xfrm>
            <a:off x="10312749" y="4554473"/>
            <a:ext cx="3696829" cy="1234539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7" name="4">
            <a:extLst>
              <a:ext uri="{FF2B5EF4-FFF2-40B4-BE49-F238E27FC236}">
                <a16:creationId xmlns:a16="http://schemas.microsoft.com/office/drawing/2014/main" id="{EECE0255-B3C3-904C-8B48-AA5D9FF4461D}"/>
              </a:ext>
            </a:extLst>
          </p:cNvPr>
          <p:cNvSpPr txBox="1"/>
          <p:nvPr/>
        </p:nvSpPr>
        <p:spPr>
          <a:xfrm>
            <a:off x="11632143" y="4685968"/>
            <a:ext cx="1121134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3</a:t>
            </a:r>
            <a:endParaRPr dirty="0"/>
          </a:p>
        </p:txBody>
      </p:sp>
      <p:sp>
        <p:nvSpPr>
          <p:cNvPr id="28" name="此处为正文，字体苹方，字号 24 点，字重常规体，行距 1.3 倍，色值 #202D40。">
            <a:extLst>
              <a:ext uri="{FF2B5EF4-FFF2-40B4-BE49-F238E27FC236}">
                <a16:creationId xmlns:a16="http://schemas.microsoft.com/office/drawing/2014/main" id="{DEC35C77-3B2C-E24D-A66D-0A3A1F4473EB}"/>
              </a:ext>
            </a:extLst>
          </p:cNvPr>
          <p:cNvSpPr txBox="1"/>
          <p:nvPr/>
        </p:nvSpPr>
        <p:spPr>
          <a:xfrm>
            <a:off x="10811168" y="6825557"/>
            <a:ext cx="3198410" cy="649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endParaRPr dirty="0"/>
          </a:p>
        </p:txBody>
      </p:sp>
      <p:sp>
        <p:nvSpPr>
          <p:cNvPr id="29" name="段落标题 32 点">
            <a:extLst>
              <a:ext uri="{FF2B5EF4-FFF2-40B4-BE49-F238E27FC236}">
                <a16:creationId xmlns:a16="http://schemas.microsoft.com/office/drawing/2014/main" id="{F67C8EFA-B557-EF46-A513-C63E5B90198D}"/>
              </a:ext>
            </a:extLst>
          </p:cNvPr>
          <p:cNvSpPr txBox="1"/>
          <p:nvPr/>
        </p:nvSpPr>
        <p:spPr>
          <a:xfrm>
            <a:off x="10066394" y="6084975"/>
            <a:ext cx="3983847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关闭端口转发</a:t>
            </a:r>
            <a:endParaRPr dirty="0"/>
          </a:p>
        </p:txBody>
      </p:sp>
      <p:sp>
        <p:nvSpPr>
          <p:cNvPr id="30" name="矩形">
            <a:extLst>
              <a:ext uri="{FF2B5EF4-FFF2-40B4-BE49-F238E27FC236}">
                <a16:creationId xmlns:a16="http://schemas.microsoft.com/office/drawing/2014/main" id="{BF939512-87F3-DC4F-A678-3F20DF99B3DE}"/>
              </a:ext>
            </a:extLst>
          </p:cNvPr>
          <p:cNvSpPr/>
          <p:nvPr/>
        </p:nvSpPr>
        <p:spPr>
          <a:xfrm>
            <a:off x="14764912" y="4586419"/>
            <a:ext cx="3944937" cy="1202593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31" name="矩形">
            <a:extLst>
              <a:ext uri="{FF2B5EF4-FFF2-40B4-BE49-F238E27FC236}">
                <a16:creationId xmlns:a16="http://schemas.microsoft.com/office/drawing/2014/main" id="{D4CF3051-7D73-814D-8211-C5BDD6AD6902}"/>
              </a:ext>
            </a:extLst>
          </p:cNvPr>
          <p:cNvSpPr/>
          <p:nvPr/>
        </p:nvSpPr>
        <p:spPr>
          <a:xfrm>
            <a:off x="19477921" y="4594042"/>
            <a:ext cx="3944937" cy="1202593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32" name="矩形">
            <a:extLst>
              <a:ext uri="{FF2B5EF4-FFF2-40B4-BE49-F238E27FC236}">
                <a16:creationId xmlns:a16="http://schemas.microsoft.com/office/drawing/2014/main" id="{043FF643-7F71-FB46-B0D0-5CD598CEF91E}"/>
              </a:ext>
            </a:extLst>
          </p:cNvPr>
          <p:cNvSpPr/>
          <p:nvPr/>
        </p:nvSpPr>
        <p:spPr>
          <a:xfrm>
            <a:off x="14777652" y="5710851"/>
            <a:ext cx="3932195" cy="2050916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33" name="段落标题 32 点">
            <a:extLst>
              <a:ext uri="{FF2B5EF4-FFF2-40B4-BE49-F238E27FC236}">
                <a16:creationId xmlns:a16="http://schemas.microsoft.com/office/drawing/2014/main" id="{7267D5F5-74C6-7443-82E2-2B8E9C437DC3}"/>
              </a:ext>
            </a:extLst>
          </p:cNvPr>
          <p:cNvSpPr txBox="1"/>
          <p:nvPr/>
        </p:nvSpPr>
        <p:spPr>
          <a:xfrm>
            <a:off x="14825254" y="6138945"/>
            <a:ext cx="3594565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关闭文件同步</a:t>
            </a:r>
            <a:endParaRPr dirty="0"/>
          </a:p>
        </p:txBody>
      </p:sp>
      <p:sp>
        <p:nvSpPr>
          <p:cNvPr id="34" name="此处为正文，字体苹方，字号 24 点，字重常规体，行距 1.3 倍，色值 #202D40。">
            <a:extLst>
              <a:ext uri="{FF2B5EF4-FFF2-40B4-BE49-F238E27FC236}">
                <a16:creationId xmlns:a16="http://schemas.microsoft.com/office/drawing/2014/main" id="{F9846F89-035B-2F45-97CC-39D1A36F6C7B}"/>
              </a:ext>
            </a:extLst>
          </p:cNvPr>
          <p:cNvSpPr txBox="1"/>
          <p:nvPr/>
        </p:nvSpPr>
        <p:spPr>
          <a:xfrm>
            <a:off x="15221409" y="6903719"/>
            <a:ext cx="3198410" cy="649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endParaRPr dirty="0"/>
          </a:p>
        </p:txBody>
      </p:sp>
      <p:sp>
        <p:nvSpPr>
          <p:cNvPr id="35" name="矩形">
            <a:extLst>
              <a:ext uri="{FF2B5EF4-FFF2-40B4-BE49-F238E27FC236}">
                <a16:creationId xmlns:a16="http://schemas.microsoft.com/office/drawing/2014/main" id="{07D0616E-68DF-5D4A-82A0-CB871760E55B}"/>
              </a:ext>
            </a:extLst>
          </p:cNvPr>
          <p:cNvSpPr/>
          <p:nvPr/>
        </p:nvSpPr>
        <p:spPr>
          <a:xfrm>
            <a:off x="19477921" y="5809631"/>
            <a:ext cx="3890079" cy="1952135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36" name="段落标题 32 点">
            <a:extLst>
              <a:ext uri="{FF2B5EF4-FFF2-40B4-BE49-F238E27FC236}">
                <a16:creationId xmlns:a16="http://schemas.microsoft.com/office/drawing/2014/main" id="{F5D38805-A392-F240-9933-93C4B2980E4D}"/>
              </a:ext>
            </a:extLst>
          </p:cNvPr>
          <p:cNvSpPr txBox="1"/>
          <p:nvPr/>
        </p:nvSpPr>
        <p:spPr>
          <a:xfrm>
            <a:off x="19135248" y="6190706"/>
            <a:ext cx="4575423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关闭远端terminal</a:t>
            </a:r>
            <a:endParaRPr dirty="0"/>
          </a:p>
        </p:txBody>
      </p:sp>
      <p:sp>
        <p:nvSpPr>
          <p:cNvPr id="38" name="4">
            <a:extLst>
              <a:ext uri="{FF2B5EF4-FFF2-40B4-BE49-F238E27FC236}">
                <a16:creationId xmlns:a16="http://schemas.microsoft.com/office/drawing/2014/main" id="{19FB6687-F17D-2E41-93B0-7B3E4849F305}"/>
              </a:ext>
            </a:extLst>
          </p:cNvPr>
          <p:cNvSpPr txBox="1"/>
          <p:nvPr/>
        </p:nvSpPr>
        <p:spPr>
          <a:xfrm>
            <a:off x="16260047" y="4739304"/>
            <a:ext cx="1121134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4</a:t>
            </a:r>
            <a:endParaRPr dirty="0"/>
          </a:p>
        </p:txBody>
      </p:sp>
      <p:sp>
        <p:nvSpPr>
          <p:cNvPr id="39" name="4">
            <a:extLst>
              <a:ext uri="{FF2B5EF4-FFF2-40B4-BE49-F238E27FC236}">
                <a16:creationId xmlns:a16="http://schemas.microsoft.com/office/drawing/2014/main" id="{9E721754-26DB-B549-97EF-97238B784992}"/>
              </a:ext>
            </a:extLst>
          </p:cNvPr>
          <p:cNvSpPr txBox="1"/>
          <p:nvPr/>
        </p:nvSpPr>
        <p:spPr>
          <a:xfrm>
            <a:off x="20957318" y="4838085"/>
            <a:ext cx="1121134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471922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章节主标题 80 点 标题字数超过 12 个做折行处理"/>
          <p:cNvSpPr txBox="1"/>
          <p:nvPr/>
        </p:nvSpPr>
        <p:spPr>
          <a:xfrm>
            <a:off x="6845603" y="5143767"/>
            <a:ext cx="13462299" cy="156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dirty="0" err="1"/>
              <a:t>端口转发和文件同步</a:t>
            </a:r>
            <a:endParaRPr dirty="0"/>
          </a:p>
        </p:txBody>
      </p:sp>
      <p:sp>
        <p:nvSpPr>
          <p:cNvPr id="104" name="01"/>
          <p:cNvSpPr txBox="1"/>
          <p:nvPr/>
        </p:nvSpPr>
        <p:spPr>
          <a:xfrm>
            <a:off x="3286351" y="4263508"/>
            <a:ext cx="222496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4</a:t>
            </a:r>
            <a:endParaRPr dirty="0"/>
          </a:p>
        </p:txBody>
      </p:sp>
      <p:sp>
        <p:nvSpPr>
          <p:cNvPr id="105" name="章节副标题 60 点（图文版式）"/>
          <p:cNvSpPr txBox="1"/>
          <p:nvPr/>
        </p:nvSpPr>
        <p:spPr>
          <a:xfrm>
            <a:off x="6845603" y="7871178"/>
            <a:ext cx="1334770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129958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段落标题 40点"/>
          <p:cNvSpPr txBox="1"/>
          <p:nvPr/>
        </p:nvSpPr>
        <p:spPr>
          <a:xfrm>
            <a:off x="346770" y="5894532"/>
            <a:ext cx="3798509" cy="156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daemon进程</a:t>
            </a:r>
            <a:r>
              <a:rPr lang="zh-CN" altLang="en-US" dirty="0"/>
              <a:t>定时心跳</a:t>
            </a:r>
            <a:endParaRPr dirty="0"/>
          </a:p>
        </p:txBody>
      </p:sp>
      <p:sp>
        <p:nvSpPr>
          <p:cNvPr id="134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10" name="页面主标题 60 点">
            <a:extLst>
              <a:ext uri="{FF2B5EF4-FFF2-40B4-BE49-F238E27FC236}">
                <a16:creationId xmlns:a16="http://schemas.microsoft.com/office/drawing/2014/main" id="{1AAEF4DC-3D7A-874B-9230-85CBDFBBD9E9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端口转发保持</a:t>
            </a:r>
            <a:endParaRPr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FC61EE3-FB74-B343-AEA7-6266C8C2F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941" y="2070856"/>
            <a:ext cx="19591289" cy="10486903"/>
          </a:xfrm>
          <a:prstGeom prst="rect">
            <a:avLst/>
          </a:prstGeom>
        </p:spPr>
      </p:pic>
      <p:sp>
        <p:nvSpPr>
          <p:cNvPr id="15" name="段落标题 40点">
            <a:extLst>
              <a:ext uri="{FF2B5EF4-FFF2-40B4-BE49-F238E27FC236}">
                <a16:creationId xmlns:a16="http://schemas.microsoft.com/office/drawing/2014/main" id="{DC62447F-B33C-0041-B675-CF06C728B680}"/>
              </a:ext>
            </a:extLst>
          </p:cNvPr>
          <p:cNvSpPr txBox="1"/>
          <p:nvPr/>
        </p:nvSpPr>
        <p:spPr>
          <a:xfrm>
            <a:off x="178123" y="3998378"/>
            <a:ext cx="3456792" cy="157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记录写入leveldb</a:t>
            </a:r>
            <a:endParaRPr dirty="0"/>
          </a:p>
        </p:txBody>
      </p:sp>
      <p:sp>
        <p:nvSpPr>
          <p:cNvPr id="16" name="段落标题 40点">
            <a:extLst>
              <a:ext uri="{FF2B5EF4-FFF2-40B4-BE49-F238E27FC236}">
                <a16:creationId xmlns:a16="http://schemas.microsoft.com/office/drawing/2014/main" id="{D14026FD-E0F3-9643-B0E6-B567BD17A7B1}"/>
              </a:ext>
            </a:extLst>
          </p:cNvPr>
          <p:cNvSpPr txBox="1"/>
          <p:nvPr/>
        </p:nvSpPr>
        <p:spPr>
          <a:xfrm>
            <a:off x="497100" y="8111601"/>
            <a:ext cx="3798510" cy="157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心跳失败则重新连接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7D660C-1A8C-4949-BF96-068843762700}"/>
              </a:ext>
            </a:extLst>
          </p:cNvPr>
          <p:cNvSpPr txBox="1"/>
          <p:nvPr/>
        </p:nvSpPr>
        <p:spPr>
          <a:xfrm>
            <a:off x="2493818" y="2640195"/>
            <a:ext cx="1785744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需要注意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77B8B7-C8DB-D848-BE6B-74D20B4FE874}"/>
              </a:ext>
            </a:extLst>
          </p:cNvPr>
          <p:cNvSpPr txBox="1"/>
          <p:nvPr/>
        </p:nvSpPr>
        <p:spPr>
          <a:xfrm>
            <a:off x="2493818" y="4338277"/>
            <a:ext cx="9698182" cy="11291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R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zh-CN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1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，</a:t>
            </a: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端口转发不支持</a:t>
            </a:r>
            <a:r>
              <a:rPr lang="en-US" altLang="zh-CN" dirty="0" err="1">
                <a:solidFill>
                  <a:schemeClr val="bg1"/>
                </a:solidFill>
              </a:rPr>
              <a:t>UDP</a:t>
            </a:r>
            <a:r>
              <a:rPr lang="zh-CN" altLang="en-US" dirty="0">
                <a:solidFill>
                  <a:schemeClr val="bg1"/>
                </a:solidFill>
              </a:rPr>
              <a:t>协议</a:t>
            </a:r>
            <a:endParaRPr lang="en-US" altLang="zh-CN" dirty="0">
              <a:solidFill>
                <a:schemeClr val="bg1"/>
              </a:solidFill>
            </a:endParaRPr>
          </a:p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r>
              <a:rPr lang="en-US" dirty="0">
                <a:solidFill>
                  <a:schemeClr val="bg1"/>
                </a:solidFill>
              </a:rPr>
              <a:t>远端k8s使用了socat进行端口转发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12640189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文件同步原理</a:t>
            </a:r>
            <a:endParaRPr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F813967-83A8-2646-AEFB-39C02AC88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864" y="2162100"/>
            <a:ext cx="16640634" cy="9937752"/>
          </a:xfrm>
          <a:prstGeom prst="rect">
            <a:avLst/>
          </a:prstGeom>
        </p:spPr>
      </p:pic>
      <p:sp>
        <p:nvSpPr>
          <p:cNvPr id="27" name="段落标题 40点">
            <a:extLst>
              <a:ext uri="{FF2B5EF4-FFF2-40B4-BE49-F238E27FC236}">
                <a16:creationId xmlns:a16="http://schemas.microsoft.com/office/drawing/2014/main" id="{F7ECDF75-A6DA-464C-A4EC-6BE576075E66}"/>
              </a:ext>
            </a:extLst>
          </p:cNvPr>
          <p:cNvSpPr txBox="1"/>
          <p:nvPr/>
        </p:nvSpPr>
        <p:spPr>
          <a:xfrm>
            <a:off x="825574" y="3460198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状态写入leveldb</a:t>
            </a:r>
            <a:endParaRPr dirty="0"/>
          </a:p>
        </p:txBody>
      </p:sp>
      <p:sp>
        <p:nvSpPr>
          <p:cNvPr id="29" name="段落标题 40点">
            <a:extLst>
              <a:ext uri="{FF2B5EF4-FFF2-40B4-BE49-F238E27FC236}">
                <a16:creationId xmlns:a16="http://schemas.microsoft.com/office/drawing/2014/main" id="{D8E0E510-6722-8045-A648-21936599F4B5}"/>
              </a:ext>
            </a:extLst>
          </p:cNvPr>
          <p:cNvSpPr txBox="1"/>
          <p:nvPr/>
        </p:nvSpPr>
        <p:spPr>
          <a:xfrm>
            <a:off x="825575" y="5411284"/>
            <a:ext cx="4873476" cy="156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使用开发配置的同步目录</a:t>
            </a:r>
            <a:r>
              <a:rPr lang="zh-CN" altLang="en-US" dirty="0"/>
              <a:t>，忽略规则</a:t>
            </a:r>
            <a:endParaRPr dirty="0"/>
          </a:p>
        </p:txBody>
      </p:sp>
      <p:sp>
        <p:nvSpPr>
          <p:cNvPr id="31" name="段落标题 40点">
            <a:extLst>
              <a:ext uri="{FF2B5EF4-FFF2-40B4-BE49-F238E27FC236}">
                <a16:creationId xmlns:a16="http://schemas.microsoft.com/office/drawing/2014/main" id="{C45442DE-2EE0-3B45-BAA5-0FE80BD83694}"/>
              </a:ext>
            </a:extLst>
          </p:cNvPr>
          <p:cNvSpPr txBox="1"/>
          <p:nvPr/>
        </p:nvSpPr>
        <p:spPr>
          <a:xfrm>
            <a:off x="825575" y="10302218"/>
            <a:ext cx="3798510" cy="833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连接并同步</a:t>
            </a:r>
            <a:endParaRPr dirty="0"/>
          </a:p>
        </p:txBody>
      </p:sp>
      <p:sp>
        <p:nvSpPr>
          <p:cNvPr id="32" name="段落标题 40点">
            <a:extLst>
              <a:ext uri="{FF2B5EF4-FFF2-40B4-BE49-F238E27FC236}">
                <a16:creationId xmlns:a16="http://schemas.microsoft.com/office/drawing/2014/main" id="{15108658-B04E-1743-8389-9AC19CB7DBE8}"/>
              </a:ext>
            </a:extLst>
          </p:cNvPr>
          <p:cNvSpPr txBox="1"/>
          <p:nvPr/>
        </p:nvSpPr>
        <p:spPr>
          <a:xfrm>
            <a:off x="825574" y="7768806"/>
            <a:ext cx="5477289" cy="156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将pod的syncthing</a:t>
            </a:r>
            <a:r>
              <a:rPr lang="zh-CN" altLang="en-US" dirty="0"/>
              <a:t> </a:t>
            </a:r>
            <a:r>
              <a:rPr lang="en-US" altLang="zh-CN" dirty="0" err="1"/>
              <a:t>server</a:t>
            </a:r>
            <a:r>
              <a:rPr lang="en-US" dirty="0" err="1"/>
              <a:t>暴露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054732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章节主标题 80 点 标题字数超过 12 个做折行处理"/>
          <p:cNvSpPr txBox="1"/>
          <p:nvPr/>
        </p:nvSpPr>
        <p:spPr>
          <a:xfrm>
            <a:off x="6845603" y="5143767"/>
            <a:ext cx="13462299" cy="156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dirty="0" err="1"/>
              <a:t>共享开发环境及状态</a:t>
            </a:r>
            <a:endParaRPr dirty="0"/>
          </a:p>
        </p:txBody>
      </p:sp>
      <p:sp>
        <p:nvSpPr>
          <p:cNvPr id="104" name="01"/>
          <p:cNvSpPr txBox="1"/>
          <p:nvPr/>
        </p:nvSpPr>
        <p:spPr>
          <a:xfrm>
            <a:off x="3286351" y="4263508"/>
            <a:ext cx="222496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5</a:t>
            </a:r>
            <a:endParaRPr dirty="0"/>
          </a:p>
        </p:txBody>
      </p:sp>
      <p:sp>
        <p:nvSpPr>
          <p:cNvPr id="105" name="章节副标题 60 点（图文版式）"/>
          <p:cNvSpPr txBox="1"/>
          <p:nvPr/>
        </p:nvSpPr>
        <p:spPr>
          <a:xfrm>
            <a:off x="6845603" y="7871178"/>
            <a:ext cx="1334770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670273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10" name="页面主标题 60 点">
            <a:extLst>
              <a:ext uri="{FF2B5EF4-FFF2-40B4-BE49-F238E27FC236}">
                <a16:creationId xmlns:a16="http://schemas.microsoft.com/office/drawing/2014/main" id="{EFCE064E-4179-F243-B93D-7BD0CFD8D3C5}"/>
              </a:ext>
            </a:extLst>
          </p:cNvPr>
          <p:cNvSpPr txBox="1"/>
          <p:nvPr/>
        </p:nvSpPr>
        <p:spPr>
          <a:xfrm>
            <a:off x="1016000" y="155472"/>
            <a:ext cx="6101656" cy="19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共享开发环境及状态</a:t>
            </a:r>
            <a:endParaRPr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B18FF75-B00B-2F43-905E-3428E1669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00" y="1397000"/>
            <a:ext cx="12978135" cy="12319000"/>
          </a:xfrm>
          <a:prstGeom prst="rect">
            <a:avLst/>
          </a:prstGeom>
        </p:spPr>
      </p:pic>
      <p:sp>
        <p:nvSpPr>
          <p:cNvPr id="13" name="段落标题 40点">
            <a:extLst>
              <a:ext uri="{FF2B5EF4-FFF2-40B4-BE49-F238E27FC236}">
                <a16:creationId xmlns:a16="http://schemas.microsoft.com/office/drawing/2014/main" id="{06F225E4-3B5A-F64B-BB1C-463B2118F737}"/>
              </a:ext>
            </a:extLst>
          </p:cNvPr>
          <p:cNvSpPr txBox="1"/>
          <p:nvPr/>
        </p:nvSpPr>
        <p:spPr>
          <a:xfrm>
            <a:off x="825571" y="4773995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进入开发模式</a:t>
            </a:r>
            <a:endParaRPr dirty="0"/>
          </a:p>
        </p:txBody>
      </p:sp>
      <p:sp>
        <p:nvSpPr>
          <p:cNvPr id="14" name="段落标题 40点">
            <a:extLst>
              <a:ext uri="{FF2B5EF4-FFF2-40B4-BE49-F238E27FC236}">
                <a16:creationId xmlns:a16="http://schemas.microsoft.com/office/drawing/2014/main" id="{754B3C88-352A-5743-A0EE-46137997DAAD}"/>
              </a:ext>
            </a:extLst>
          </p:cNvPr>
          <p:cNvSpPr txBox="1"/>
          <p:nvPr/>
        </p:nvSpPr>
        <p:spPr>
          <a:xfrm>
            <a:off x="825571" y="6234897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状态写入leveldb</a:t>
            </a:r>
            <a:endParaRPr dirty="0"/>
          </a:p>
        </p:txBody>
      </p:sp>
      <p:sp>
        <p:nvSpPr>
          <p:cNvPr id="15" name="段落标题 40点">
            <a:extLst>
              <a:ext uri="{FF2B5EF4-FFF2-40B4-BE49-F238E27FC236}">
                <a16:creationId xmlns:a16="http://schemas.microsoft.com/office/drawing/2014/main" id="{D59FFEF3-C81D-2943-B810-7FF4E5778978}"/>
              </a:ext>
            </a:extLst>
          </p:cNvPr>
          <p:cNvSpPr txBox="1"/>
          <p:nvPr/>
        </p:nvSpPr>
        <p:spPr>
          <a:xfrm>
            <a:off x="825573" y="7695800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更新远端secret</a:t>
            </a:r>
            <a:endParaRPr dirty="0"/>
          </a:p>
        </p:txBody>
      </p:sp>
      <p:sp>
        <p:nvSpPr>
          <p:cNvPr id="16" name="段落标题 40点">
            <a:extLst>
              <a:ext uri="{FF2B5EF4-FFF2-40B4-BE49-F238E27FC236}">
                <a16:creationId xmlns:a16="http://schemas.microsoft.com/office/drawing/2014/main" id="{285BBE08-543D-8B45-AB30-98C7E4E3BEBA}"/>
              </a:ext>
            </a:extLst>
          </p:cNvPr>
          <p:cNvSpPr txBox="1"/>
          <p:nvPr/>
        </p:nvSpPr>
        <p:spPr>
          <a:xfrm>
            <a:off x="18926517" y="5168841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监听secret变化</a:t>
            </a:r>
            <a:endParaRPr dirty="0"/>
          </a:p>
        </p:txBody>
      </p:sp>
      <p:sp>
        <p:nvSpPr>
          <p:cNvPr id="17" name="段落标题 40点">
            <a:extLst>
              <a:ext uri="{FF2B5EF4-FFF2-40B4-BE49-F238E27FC236}">
                <a16:creationId xmlns:a16="http://schemas.microsoft.com/office/drawing/2014/main" id="{3EA5D635-A4A7-3E47-A0EA-24D9A500DA0F}"/>
              </a:ext>
            </a:extLst>
          </p:cNvPr>
          <p:cNvSpPr txBox="1"/>
          <p:nvPr/>
        </p:nvSpPr>
        <p:spPr>
          <a:xfrm>
            <a:off x="18926517" y="6483024"/>
            <a:ext cx="4554499" cy="83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修改leveldb</a:t>
            </a:r>
            <a:endParaRPr dirty="0"/>
          </a:p>
        </p:txBody>
      </p:sp>
      <p:sp>
        <p:nvSpPr>
          <p:cNvPr id="18" name="段落标题 40点">
            <a:extLst>
              <a:ext uri="{FF2B5EF4-FFF2-40B4-BE49-F238E27FC236}">
                <a16:creationId xmlns:a16="http://schemas.microsoft.com/office/drawing/2014/main" id="{13A38893-65B8-7441-A29F-F3867D4E6264}"/>
              </a:ext>
            </a:extLst>
          </p:cNvPr>
          <p:cNvSpPr txBox="1"/>
          <p:nvPr/>
        </p:nvSpPr>
        <p:spPr>
          <a:xfrm>
            <a:off x="18926517" y="7672453"/>
            <a:ext cx="4554499" cy="157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已经进入开发模式</a:t>
            </a:r>
            <a:endParaRPr dirty="0"/>
          </a:p>
        </p:txBody>
      </p:sp>
      <p:sp>
        <p:nvSpPr>
          <p:cNvPr id="19" name="段落标题 40点">
            <a:extLst>
              <a:ext uri="{FF2B5EF4-FFF2-40B4-BE49-F238E27FC236}">
                <a16:creationId xmlns:a16="http://schemas.microsoft.com/office/drawing/2014/main" id="{FB48757F-BC92-A14B-84FB-0C20A2CDC4C7}"/>
              </a:ext>
            </a:extLst>
          </p:cNvPr>
          <p:cNvSpPr txBox="1"/>
          <p:nvPr/>
        </p:nvSpPr>
        <p:spPr>
          <a:xfrm>
            <a:off x="18926517" y="9081924"/>
            <a:ext cx="4554499" cy="157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000" b="0">
                <a:solidFill>
                  <a:srgbClr val="0052CC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dirty="0" err="1"/>
              <a:t>打开terminal</a:t>
            </a:r>
            <a:r>
              <a:rPr lang="zh-CN" altLang="en-US" dirty="0"/>
              <a:t>，共享数据</a:t>
            </a: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章节主标题 80 点 标题字数超过 12 个做折行处理"/>
          <p:cNvSpPr txBox="1"/>
          <p:nvPr/>
        </p:nvSpPr>
        <p:spPr>
          <a:xfrm>
            <a:off x="6845603" y="5146620"/>
            <a:ext cx="13462299" cy="1563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altLang="zh-CN" dirty="0" err="1"/>
              <a:t>Nocalhost</a:t>
            </a:r>
            <a:r>
              <a:rPr lang="zh-CN" altLang="en-US" dirty="0"/>
              <a:t>加速反馈</a:t>
            </a:r>
          </a:p>
        </p:txBody>
      </p:sp>
      <p:sp>
        <p:nvSpPr>
          <p:cNvPr id="104" name="01"/>
          <p:cNvSpPr txBox="1"/>
          <p:nvPr/>
        </p:nvSpPr>
        <p:spPr>
          <a:xfrm>
            <a:off x="3286351" y="4263508"/>
            <a:ext cx="222496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6</a:t>
            </a:r>
            <a:endParaRPr dirty="0"/>
          </a:p>
        </p:txBody>
      </p:sp>
      <p:sp>
        <p:nvSpPr>
          <p:cNvPr id="105" name="章节副标题 60 点（图文版式）"/>
          <p:cNvSpPr txBox="1"/>
          <p:nvPr/>
        </p:nvSpPr>
        <p:spPr>
          <a:xfrm>
            <a:off x="6845603" y="7871178"/>
            <a:ext cx="1334770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219359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圆形"/>
          <p:cNvSpPr/>
          <p:nvPr/>
        </p:nvSpPr>
        <p:spPr>
          <a:xfrm>
            <a:off x="2121695" y="3201302"/>
            <a:ext cx="203200" cy="203201"/>
          </a:xfrm>
          <a:prstGeom prst="ellipse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177" name="圆形"/>
          <p:cNvSpPr/>
          <p:nvPr/>
        </p:nvSpPr>
        <p:spPr>
          <a:xfrm>
            <a:off x="12979400" y="3308201"/>
            <a:ext cx="203200" cy="203201"/>
          </a:xfrm>
          <a:prstGeom prst="ellipse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187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6" name="页面主标题 60 点">
            <a:extLst>
              <a:ext uri="{FF2B5EF4-FFF2-40B4-BE49-F238E27FC236}">
                <a16:creationId xmlns:a16="http://schemas.microsoft.com/office/drawing/2014/main" id="{E584C853-DFD4-C047-8CC7-21F482C99382}"/>
              </a:ext>
            </a:extLst>
          </p:cNvPr>
          <p:cNvSpPr txBox="1"/>
          <p:nvPr/>
        </p:nvSpPr>
        <p:spPr>
          <a:xfrm>
            <a:off x="1015999" y="617137"/>
            <a:ext cx="8532037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Nocalhost简化开发步骤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9BF8FD-7667-C744-9585-15DEC3656BB3}"/>
              </a:ext>
            </a:extLst>
          </p:cNvPr>
          <p:cNvSpPr txBox="1"/>
          <p:nvPr/>
        </p:nvSpPr>
        <p:spPr>
          <a:xfrm>
            <a:off x="2768509" y="4278294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编写代码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A2DA52E-BE0C-514A-A14B-3C2FB120594F}"/>
              </a:ext>
            </a:extLst>
          </p:cNvPr>
          <p:cNvSpPr txBox="1"/>
          <p:nvPr/>
        </p:nvSpPr>
        <p:spPr>
          <a:xfrm>
            <a:off x="13350843" y="2966697"/>
            <a:ext cx="4518865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使用</a:t>
            </a:r>
            <a:r>
              <a:rPr lang="en-US" altLang="zh-CN" sz="4800" dirty="0" err="1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N</a:t>
            </a:r>
            <a:r>
              <a:rPr kumimoji="0" lang="en-US" altLang="zh-CN" sz="4800" u="none" strike="noStrike" cap="none" spc="0" normalizeH="0" baseline="0" dirty="0" err="1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ocalhost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20" name="文本框 1">
            <a:extLst>
              <a:ext uri="{FF2B5EF4-FFF2-40B4-BE49-F238E27FC236}">
                <a16:creationId xmlns:a16="http://schemas.microsoft.com/office/drawing/2014/main" id="{FBB8BCF2-B221-1041-84D5-BEB9F8CBC5B6}"/>
              </a:ext>
            </a:extLst>
          </p:cNvPr>
          <p:cNvSpPr txBox="1"/>
          <p:nvPr/>
        </p:nvSpPr>
        <p:spPr>
          <a:xfrm>
            <a:off x="2768509" y="5601358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版本管理</a:t>
            </a:r>
          </a:p>
        </p:txBody>
      </p:sp>
      <p:sp>
        <p:nvSpPr>
          <p:cNvPr id="27" name="文本框 1">
            <a:extLst>
              <a:ext uri="{FF2B5EF4-FFF2-40B4-BE49-F238E27FC236}">
                <a16:creationId xmlns:a16="http://schemas.microsoft.com/office/drawing/2014/main" id="{16D89B41-6823-DA41-85CB-946C586254D4}"/>
              </a:ext>
            </a:extLst>
          </p:cNvPr>
          <p:cNvSpPr txBox="1"/>
          <p:nvPr/>
        </p:nvSpPr>
        <p:spPr>
          <a:xfrm>
            <a:off x="2768509" y="7028295"/>
            <a:ext cx="196047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CI/CD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28" name="文本框 1">
            <a:extLst>
              <a:ext uri="{FF2B5EF4-FFF2-40B4-BE49-F238E27FC236}">
                <a16:creationId xmlns:a16="http://schemas.microsoft.com/office/drawing/2014/main" id="{16AD8EE8-4101-1A44-88FE-EAFFF6CD44FC}"/>
              </a:ext>
            </a:extLst>
          </p:cNvPr>
          <p:cNvSpPr txBox="1"/>
          <p:nvPr/>
        </p:nvSpPr>
        <p:spPr>
          <a:xfrm>
            <a:off x="2675535" y="8335982"/>
            <a:ext cx="410689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Docker</a:t>
            </a:r>
            <a:r>
              <a:rPr lang="zh-CN" altLang="en-US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 </a:t>
            </a:r>
            <a:r>
              <a:rPr lang="en-US" altLang="zh-CN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build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30" name="文本框 1">
            <a:extLst>
              <a:ext uri="{FF2B5EF4-FFF2-40B4-BE49-F238E27FC236}">
                <a16:creationId xmlns:a16="http://schemas.microsoft.com/office/drawing/2014/main" id="{EE3723E2-9EEC-F64B-927B-99D87A9894F9}"/>
              </a:ext>
            </a:extLst>
          </p:cNvPr>
          <p:cNvSpPr txBox="1"/>
          <p:nvPr/>
        </p:nvSpPr>
        <p:spPr>
          <a:xfrm>
            <a:off x="2675535" y="9718214"/>
            <a:ext cx="3552253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Delete</a:t>
            </a:r>
            <a:r>
              <a:rPr lang="zh-CN" altLang="en-US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 </a:t>
            </a:r>
            <a:r>
              <a:rPr lang="en-US" altLang="zh-CN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pod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31" name="文本框 1">
            <a:extLst>
              <a:ext uri="{FF2B5EF4-FFF2-40B4-BE49-F238E27FC236}">
                <a16:creationId xmlns:a16="http://schemas.microsoft.com/office/drawing/2014/main" id="{26A655E4-88AF-1548-B8AE-095604E767CF}"/>
              </a:ext>
            </a:extLst>
          </p:cNvPr>
          <p:cNvSpPr txBox="1"/>
          <p:nvPr/>
        </p:nvSpPr>
        <p:spPr>
          <a:xfrm>
            <a:off x="2675535" y="11100446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得到反馈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32" name="文本框 1">
            <a:extLst>
              <a:ext uri="{FF2B5EF4-FFF2-40B4-BE49-F238E27FC236}">
                <a16:creationId xmlns:a16="http://schemas.microsoft.com/office/drawing/2014/main" id="{DD6CD136-2F3C-C349-89B0-2B16B011371A}"/>
              </a:ext>
            </a:extLst>
          </p:cNvPr>
          <p:cNvSpPr txBox="1"/>
          <p:nvPr/>
        </p:nvSpPr>
        <p:spPr>
          <a:xfrm>
            <a:off x="13412561" y="4460568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编写代码</a:t>
            </a:r>
          </a:p>
        </p:txBody>
      </p:sp>
      <p:sp>
        <p:nvSpPr>
          <p:cNvPr id="33" name="文本框 1">
            <a:extLst>
              <a:ext uri="{FF2B5EF4-FFF2-40B4-BE49-F238E27FC236}">
                <a16:creationId xmlns:a16="http://schemas.microsoft.com/office/drawing/2014/main" id="{97271763-5E1B-3D40-9577-6FABE450CF15}"/>
              </a:ext>
            </a:extLst>
          </p:cNvPr>
          <p:cNvSpPr txBox="1"/>
          <p:nvPr/>
        </p:nvSpPr>
        <p:spPr>
          <a:xfrm>
            <a:off x="13412559" y="5954439"/>
            <a:ext cx="3837588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自动代码同步</a:t>
            </a:r>
          </a:p>
        </p:txBody>
      </p:sp>
      <p:sp>
        <p:nvSpPr>
          <p:cNvPr id="34" name="文本框 1">
            <a:extLst>
              <a:ext uri="{FF2B5EF4-FFF2-40B4-BE49-F238E27FC236}">
                <a16:creationId xmlns:a16="http://schemas.microsoft.com/office/drawing/2014/main" id="{C564207C-53BF-0B46-A878-291B3C17B828}"/>
              </a:ext>
            </a:extLst>
          </p:cNvPr>
          <p:cNvSpPr txBox="1"/>
          <p:nvPr/>
        </p:nvSpPr>
        <p:spPr>
          <a:xfrm>
            <a:off x="13432232" y="8942180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得到反馈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35" name="文本框 1">
            <a:extLst>
              <a:ext uri="{FF2B5EF4-FFF2-40B4-BE49-F238E27FC236}">
                <a16:creationId xmlns:a16="http://schemas.microsoft.com/office/drawing/2014/main" id="{ADA921EC-0DA4-4E44-9611-F53EA480A1DD}"/>
              </a:ext>
            </a:extLst>
          </p:cNvPr>
          <p:cNvSpPr txBox="1"/>
          <p:nvPr/>
        </p:nvSpPr>
        <p:spPr>
          <a:xfrm>
            <a:off x="13411763" y="7448310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>
                <a:solidFill>
                  <a:srgbClr val="0052CC"/>
                </a:solidFill>
                <a:latin typeface="TencentSans W7" panose="020C04030202040F0204" pitchFamily="34" charset="-122"/>
                <a:ea typeface="TencentSans W7" panose="020C04030202040F0204" pitchFamily="34" charset="-122"/>
              </a:rPr>
              <a:t>启动程序</a:t>
            </a:r>
            <a:endParaRPr kumimoji="0" lang="zh-CN" altLang="en-US" sz="4800" u="none" strike="noStrike" cap="none" spc="0" normalizeH="0" baseline="0" dirty="0">
              <a:ln>
                <a:noFill/>
              </a:ln>
              <a:solidFill>
                <a:srgbClr val="0052CC"/>
              </a:solidFill>
              <a:effectLst/>
              <a:uFillTx/>
              <a:latin typeface="TencentSans W7" panose="020C04030202040F0204" pitchFamily="34" charset="-122"/>
              <a:ea typeface="TencentSans W7" panose="020C04030202040F0204" pitchFamily="34" charset="-122"/>
              <a:sym typeface="Microsoft YaHei"/>
            </a:endParaRPr>
          </a:p>
        </p:txBody>
      </p:sp>
      <p:sp>
        <p:nvSpPr>
          <p:cNvPr id="36" name="文本框 1">
            <a:extLst>
              <a:ext uri="{FF2B5EF4-FFF2-40B4-BE49-F238E27FC236}">
                <a16:creationId xmlns:a16="http://schemas.microsoft.com/office/drawing/2014/main" id="{26AE75EB-C5B5-3F4F-A4B3-98001C1DBE05}"/>
              </a:ext>
            </a:extLst>
          </p:cNvPr>
          <p:cNvSpPr txBox="1"/>
          <p:nvPr/>
        </p:nvSpPr>
        <p:spPr>
          <a:xfrm>
            <a:off x="2675535" y="2866734"/>
            <a:ext cx="2606482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u="none" strike="noStrike" cap="none" spc="0" normalizeH="0" baseline="0" dirty="0">
                <a:ln>
                  <a:noFill/>
                </a:ln>
                <a:solidFill>
                  <a:srgbClr val="0052CC"/>
                </a:solidFill>
                <a:effectLst/>
                <a:uFillTx/>
                <a:latin typeface="TencentSans W7" panose="020C04030202040F0204" pitchFamily="34" charset="-122"/>
                <a:ea typeface="TencentSans W7" panose="020C04030202040F0204" pitchFamily="34" charset="-122"/>
                <a:sym typeface="Microsoft YaHei"/>
              </a:rPr>
              <a:t>原生方式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6" name="官网二维码.png" descr="官网二维码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0" y="9907377"/>
            <a:ext cx="2540000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947" name="感谢倾听"/>
          <p:cNvSpPr txBox="1"/>
          <p:nvPr/>
        </p:nvSpPr>
        <p:spPr>
          <a:xfrm>
            <a:off x="1778000" y="4844143"/>
            <a:ext cx="12455659" cy="16414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l" defTabSz="825500">
              <a:defRPr sz="12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dirty="0" err="1"/>
              <a:t>感谢倾听</a:t>
            </a:r>
            <a:endParaRPr dirty="0"/>
          </a:p>
        </p:txBody>
      </p:sp>
      <p:sp>
        <p:nvSpPr>
          <p:cNvPr id="950" name="0755-26913453"/>
          <p:cNvSpPr txBox="1"/>
          <p:nvPr/>
        </p:nvSpPr>
        <p:spPr>
          <a:xfrm>
            <a:off x="4784836" y="10971881"/>
            <a:ext cx="3146694" cy="478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0755-26913453</a:t>
            </a:r>
          </a:p>
        </p:txBody>
      </p:sp>
      <p:sp>
        <p:nvSpPr>
          <p:cNvPr id="951" name="coding.net"/>
          <p:cNvSpPr txBox="1"/>
          <p:nvPr/>
        </p:nvSpPr>
        <p:spPr>
          <a:xfrm>
            <a:off x="1778000" y="10896725"/>
            <a:ext cx="2218555" cy="478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 err="1"/>
              <a:t>coding.net</a:t>
            </a:r>
            <a:endParaRPr dirty="0"/>
          </a:p>
        </p:txBody>
      </p:sp>
      <p:sp>
        <p:nvSpPr>
          <p:cNvPr id="952" name="400-830-6861"/>
          <p:cNvSpPr txBox="1"/>
          <p:nvPr/>
        </p:nvSpPr>
        <p:spPr>
          <a:xfrm>
            <a:off x="8698351" y="10971881"/>
            <a:ext cx="2986394" cy="478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400-830-6861</a:t>
            </a:r>
          </a:p>
        </p:txBody>
      </p:sp>
      <p:sp>
        <p:nvSpPr>
          <p:cNvPr id="953" name="support@coding.net"/>
          <p:cNvSpPr txBox="1"/>
          <p:nvPr/>
        </p:nvSpPr>
        <p:spPr>
          <a:xfrm>
            <a:off x="12400538" y="10971881"/>
            <a:ext cx="4090862" cy="478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825500">
              <a:defRPr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 err="1"/>
              <a:t>support@coding.net</a:t>
            </a:r>
            <a:endParaRPr dirty="0"/>
          </a:p>
        </p:txBody>
      </p:sp>
      <p:sp>
        <p:nvSpPr>
          <p:cNvPr id="13" name="感谢倾听">
            <a:extLst>
              <a:ext uri="{FF2B5EF4-FFF2-40B4-BE49-F238E27FC236}">
                <a16:creationId xmlns:a16="http://schemas.microsoft.com/office/drawing/2014/main" id="{06A2D4E9-8124-8D44-8BF2-BE53A77A3FC2}"/>
              </a:ext>
            </a:extLst>
          </p:cNvPr>
          <p:cNvSpPr txBox="1"/>
          <p:nvPr/>
        </p:nvSpPr>
        <p:spPr>
          <a:xfrm>
            <a:off x="1778000" y="6771816"/>
            <a:ext cx="12455659" cy="11003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l" defTabSz="825500">
              <a:defRPr sz="12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" altLang="zh-CN" sz="6000" dirty="0"/>
              <a:t>CODING · </a:t>
            </a:r>
            <a:r>
              <a:rPr lang="zh-CN" altLang="en-US" sz="6000" dirty="0"/>
              <a:t>让开发更简单</a:t>
            </a:r>
          </a:p>
          <a:p>
            <a:endParaRPr sz="6000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、目录内容一">
            <a:extLst>
              <a:ext uri="{FF2B5EF4-FFF2-40B4-BE49-F238E27FC236}">
                <a16:creationId xmlns:a16="http://schemas.microsoft.com/office/drawing/2014/main" id="{B689417F-CC9A-6244-8598-1B9DE337F5EC}"/>
              </a:ext>
            </a:extLst>
          </p:cNvPr>
          <p:cNvSpPr txBox="1"/>
          <p:nvPr/>
        </p:nvSpPr>
        <p:spPr>
          <a:xfrm>
            <a:off x="9411003" y="3913441"/>
            <a:ext cx="10160002" cy="8302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2</a:t>
            </a:r>
            <a:r>
              <a:rPr dirty="0"/>
              <a:t>、</a:t>
            </a:r>
            <a:r>
              <a:rPr lang="en-US" dirty="0"/>
              <a:t>进入开发模式</a:t>
            </a:r>
            <a:endParaRPr dirty="0"/>
          </a:p>
        </p:txBody>
      </p:sp>
      <p:sp>
        <p:nvSpPr>
          <p:cNvPr id="10" name="2、目录示例内容二">
            <a:extLst>
              <a:ext uri="{FF2B5EF4-FFF2-40B4-BE49-F238E27FC236}">
                <a16:creationId xmlns:a16="http://schemas.microsoft.com/office/drawing/2014/main" id="{784FAB32-1FF9-354B-BE48-C233565FB546}"/>
              </a:ext>
            </a:extLst>
          </p:cNvPr>
          <p:cNvSpPr txBox="1"/>
          <p:nvPr/>
        </p:nvSpPr>
        <p:spPr>
          <a:xfrm>
            <a:off x="9411003" y="5525753"/>
            <a:ext cx="10160002" cy="8302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3</a:t>
            </a:r>
            <a:r>
              <a:rPr dirty="0"/>
              <a:t>、</a:t>
            </a:r>
            <a:r>
              <a:rPr lang="en-US" dirty="0"/>
              <a:t>退出开发模式</a:t>
            </a:r>
            <a:endParaRPr dirty="0"/>
          </a:p>
        </p:txBody>
      </p:sp>
      <p:sp>
        <p:nvSpPr>
          <p:cNvPr id="11" name="3、目录内容三">
            <a:extLst>
              <a:ext uri="{FF2B5EF4-FFF2-40B4-BE49-F238E27FC236}">
                <a16:creationId xmlns:a16="http://schemas.microsoft.com/office/drawing/2014/main" id="{0290E762-FE47-BD4E-AD73-65EB612301D5}"/>
              </a:ext>
            </a:extLst>
          </p:cNvPr>
          <p:cNvSpPr txBox="1"/>
          <p:nvPr/>
        </p:nvSpPr>
        <p:spPr>
          <a:xfrm>
            <a:off x="9411003" y="7191070"/>
            <a:ext cx="10160002" cy="8026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4</a:t>
            </a:r>
            <a:r>
              <a:rPr dirty="0"/>
              <a:t>、</a:t>
            </a:r>
            <a:r>
              <a:rPr lang="en-US" dirty="0"/>
              <a:t>端口转发和文件同步</a:t>
            </a:r>
            <a:endParaRPr dirty="0"/>
          </a:p>
        </p:txBody>
      </p:sp>
      <p:sp>
        <p:nvSpPr>
          <p:cNvPr id="12" name="4、目录内容四">
            <a:extLst>
              <a:ext uri="{FF2B5EF4-FFF2-40B4-BE49-F238E27FC236}">
                <a16:creationId xmlns:a16="http://schemas.microsoft.com/office/drawing/2014/main" id="{C81A6059-3453-BA4A-BF1F-DA470DFAF4FB}"/>
              </a:ext>
            </a:extLst>
          </p:cNvPr>
          <p:cNvSpPr txBox="1"/>
          <p:nvPr/>
        </p:nvSpPr>
        <p:spPr>
          <a:xfrm>
            <a:off x="9411003" y="8945250"/>
            <a:ext cx="10160002" cy="8026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5</a:t>
            </a:r>
            <a:r>
              <a:rPr dirty="0"/>
              <a:t>、</a:t>
            </a:r>
            <a:r>
              <a:rPr lang="en-US" dirty="0"/>
              <a:t>共享开发环境及状态</a:t>
            </a:r>
            <a:endParaRPr dirty="0"/>
          </a:p>
        </p:txBody>
      </p:sp>
      <p:sp>
        <p:nvSpPr>
          <p:cNvPr id="13" name="5、目录内容五">
            <a:extLst>
              <a:ext uri="{FF2B5EF4-FFF2-40B4-BE49-F238E27FC236}">
                <a16:creationId xmlns:a16="http://schemas.microsoft.com/office/drawing/2014/main" id="{0D80EC99-BF81-6940-AD90-A26EA00C96F3}"/>
              </a:ext>
            </a:extLst>
          </p:cNvPr>
          <p:cNvSpPr txBox="1"/>
          <p:nvPr/>
        </p:nvSpPr>
        <p:spPr>
          <a:xfrm>
            <a:off x="9411003" y="10504557"/>
            <a:ext cx="10160002" cy="8026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6</a:t>
            </a:r>
            <a:r>
              <a:rPr dirty="0"/>
              <a:t>、</a:t>
            </a:r>
            <a:r>
              <a:rPr lang="en-US" dirty="0"/>
              <a:t>Nocalhost加速反馈</a:t>
            </a:r>
            <a:endParaRPr dirty="0"/>
          </a:p>
        </p:txBody>
      </p:sp>
      <p:sp>
        <p:nvSpPr>
          <p:cNvPr id="14" name="目录">
            <a:extLst>
              <a:ext uri="{FF2B5EF4-FFF2-40B4-BE49-F238E27FC236}">
                <a16:creationId xmlns:a16="http://schemas.microsoft.com/office/drawing/2014/main" id="{7E61949C-EDAD-D747-8813-77F8EB46079B}"/>
              </a:ext>
            </a:extLst>
          </p:cNvPr>
          <p:cNvSpPr txBox="1"/>
          <p:nvPr/>
        </p:nvSpPr>
        <p:spPr>
          <a:xfrm>
            <a:off x="3178047" y="4221435"/>
            <a:ext cx="3457576" cy="2619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3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 err="1"/>
              <a:t>目录</a:t>
            </a:r>
            <a:endParaRPr dirty="0"/>
          </a:p>
        </p:txBody>
      </p:sp>
      <p:sp>
        <p:nvSpPr>
          <p:cNvPr id="15" name="5、目录内容五">
            <a:extLst>
              <a:ext uri="{FF2B5EF4-FFF2-40B4-BE49-F238E27FC236}">
                <a16:creationId xmlns:a16="http://schemas.microsoft.com/office/drawing/2014/main" id="{C97CA739-4A79-8242-876E-FCEB86E86184}"/>
              </a:ext>
            </a:extLst>
          </p:cNvPr>
          <p:cNvSpPr txBox="1"/>
          <p:nvPr/>
        </p:nvSpPr>
        <p:spPr>
          <a:xfrm>
            <a:off x="9411003" y="2303078"/>
            <a:ext cx="10160002" cy="8026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numCol="1" anchor="ctr">
            <a:noAutofit/>
          </a:bodyPr>
          <a:lstStyle>
            <a:lvl1pPr algn="l"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1</a:t>
            </a:r>
            <a:r>
              <a:rPr dirty="0"/>
              <a:t>、</a:t>
            </a:r>
            <a:r>
              <a:rPr lang="en-US" dirty="0"/>
              <a:t>整体结构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章节主标题 80 点 标题字数超过 12 个做折行处理"/>
          <p:cNvSpPr txBox="1"/>
          <p:nvPr/>
        </p:nvSpPr>
        <p:spPr>
          <a:xfrm>
            <a:off x="6845603" y="5143767"/>
            <a:ext cx="13462299" cy="156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dirty="0" err="1"/>
              <a:t>整体结构</a:t>
            </a:r>
            <a:endParaRPr dirty="0"/>
          </a:p>
        </p:txBody>
      </p:sp>
      <p:sp>
        <p:nvSpPr>
          <p:cNvPr id="104" name="01"/>
          <p:cNvSpPr txBox="1"/>
          <p:nvPr/>
        </p:nvSpPr>
        <p:spPr>
          <a:xfrm>
            <a:off x="3190239" y="4572164"/>
            <a:ext cx="2417192" cy="198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01</a:t>
            </a:r>
          </a:p>
        </p:txBody>
      </p:sp>
      <p:sp>
        <p:nvSpPr>
          <p:cNvPr id="105" name="章节副标题 60 点（图文版式）"/>
          <p:cNvSpPr txBox="1"/>
          <p:nvPr/>
        </p:nvSpPr>
        <p:spPr>
          <a:xfrm>
            <a:off x="6845603" y="7871178"/>
            <a:ext cx="1334770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endParaRPr lang="zh-CN" altLang="en-US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整体结构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7487E4-8B92-9A40-9235-43ADDF7B9BC0}"/>
              </a:ext>
            </a:extLst>
          </p:cNvPr>
          <p:cNvSpPr txBox="1"/>
          <p:nvPr/>
        </p:nvSpPr>
        <p:spPr>
          <a:xfrm>
            <a:off x="1016000" y="4468754"/>
            <a:ext cx="6101656" cy="6566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Nhctl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en-US" dirty="0" err="1">
                <a:solidFill>
                  <a:schemeClr val="bg1"/>
                </a:solidFill>
              </a:rPr>
              <a:t>客户端</a:t>
            </a:r>
            <a:r>
              <a:rPr lang="zh-CN" altLang="en-US" dirty="0">
                <a:solidFill>
                  <a:schemeClr val="bg1"/>
                </a:solidFill>
              </a:rPr>
              <a:t>，集成开发命令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B84D1-D9CE-0140-A5F5-D9F135C8608D}"/>
              </a:ext>
            </a:extLst>
          </p:cNvPr>
          <p:cNvSpPr txBox="1"/>
          <p:nvPr/>
        </p:nvSpPr>
        <p:spPr>
          <a:xfrm>
            <a:off x="1016000" y="6199857"/>
            <a:ext cx="8668384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Api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-server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：</a:t>
            </a:r>
            <a:r>
              <a:rPr lang="en-US" dirty="0" err="1">
                <a:solidFill>
                  <a:schemeClr val="bg1"/>
                </a:solidFill>
              </a:rPr>
              <a:t>用于鉴权和生成kubeconfig等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75C2B2-521E-AD41-9EE8-77352AC2FFE2}"/>
              </a:ext>
            </a:extLst>
          </p:cNvPr>
          <p:cNvSpPr txBox="1"/>
          <p:nvPr/>
        </p:nvSpPr>
        <p:spPr>
          <a:xfrm>
            <a:off x="780529" y="7909425"/>
            <a:ext cx="10995835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Nocalhost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-dep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：</a:t>
            </a:r>
            <a:r>
              <a:rPr lang="en-US" dirty="0" err="1">
                <a:solidFill>
                  <a:schemeClr val="bg1"/>
                </a:solidFill>
              </a:rPr>
              <a:t>用于处理依赖</a:t>
            </a:r>
            <a:r>
              <a:rPr lang="zh-CN" altLang="en-US" dirty="0">
                <a:solidFill>
                  <a:schemeClr val="bg1"/>
                </a:solidFill>
              </a:rPr>
              <a:t>，以及注入开发参数等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DE68A9-32C1-B14E-9CC4-3ACEEC9B2E0B}"/>
              </a:ext>
            </a:extLst>
          </p:cNvPr>
          <p:cNvSpPr txBox="1"/>
          <p:nvPr/>
        </p:nvSpPr>
        <p:spPr>
          <a:xfrm>
            <a:off x="1196167" y="2639871"/>
            <a:ext cx="2709074" cy="7598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000" dirty="0">
                <a:solidFill>
                  <a:schemeClr val="bg1"/>
                </a:solidFill>
              </a:rPr>
              <a:t>三大组件：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3603276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整体结构</a:t>
            </a: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0FB0E4-FA6B-B649-BA19-96D80BAF1B7E}"/>
              </a:ext>
            </a:extLst>
          </p:cNvPr>
          <p:cNvSpPr txBox="1"/>
          <p:nvPr/>
        </p:nvSpPr>
        <p:spPr>
          <a:xfrm>
            <a:off x="1594771" y="5195872"/>
            <a:ext cx="11833368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Daemon进程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：用户端口转发保持，以及缓存等需要长驻的任务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4F2C67-E3B0-AD42-BB83-72D020B0028B}"/>
              </a:ext>
            </a:extLst>
          </p:cNvPr>
          <p:cNvSpPr txBox="1"/>
          <p:nvPr/>
        </p:nvSpPr>
        <p:spPr>
          <a:xfrm>
            <a:off x="1594771" y="6433102"/>
            <a:ext cx="7482598" cy="6367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Synchting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 进程：文件同步</a:t>
            </a:r>
            <a:r>
              <a:rPr lang="zh-CN" altLang="en-US" dirty="0">
                <a:solidFill>
                  <a:schemeClr val="bg1"/>
                </a:solidFill>
              </a:rPr>
              <a:t>客户端进程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F85986-D0BF-8241-8016-9DD74699D139}"/>
              </a:ext>
            </a:extLst>
          </p:cNvPr>
          <p:cNvSpPr txBox="1"/>
          <p:nvPr/>
        </p:nvSpPr>
        <p:spPr>
          <a:xfrm>
            <a:off x="1594771" y="3919375"/>
            <a:ext cx="1375377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进程</a:t>
            </a: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：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05205779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08"/>
          <p:cNvSpPr txBox="1"/>
          <p:nvPr/>
        </p:nvSpPr>
        <p:spPr>
          <a:xfrm>
            <a:off x="22518997" y="12792074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6000" y="617137"/>
            <a:ext cx="610165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整体结构</a:t>
            </a:r>
            <a:endParaRPr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78B797C-80BD-A643-A393-709432F10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684736"/>
            <a:ext cx="21590000" cy="1165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0923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章节主标题 80 点 标题字数超过 12 个做折行处理"/>
          <p:cNvSpPr txBox="1"/>
          <p:nvPr/>
        </p:nvSpPr>
        <p:spPr>
          <a:xfrm>
            <a:off x="6845603" y="5143767"/>
            <a:ext cx="13462299" cy="156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dirty="0" err="1"/>
              <a:t>进入开发模式</a:t>
            </a:r>
            <a:endParaRPr dirty="0"/>
          </a:p>
        </p:txBody>
      </p:sp>
      <p:sp>
        <p:nvSpPr>
          <p:cNvPr id="104" name="01"/>
          <p:cNvSpPr txBox="1"/>
          <p:nvPr/>
        </p:nvSpPr>
        <p:spPr>
          <a:xfrm>
            <a:off x="3286351" y="4263508"/>
            <a:ext cx="222496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105" name="章节副标题 60 点（图文版式）"/>
          <p:cNvSpPr txBox="1"/>
          <p:nvPr/>
        </p:nvSpPr>
        <p:spPr>
          <a:xfrm>
            <a:off x="6845603" y="7871178"/>
            <a:ext cx="1334770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r>
              <a:rPr lang="zh-CN" altLang="en-US" dirty="0"/>
              <a:t>把</a:t>
            </a:r>
            <a:r>
              <a:rPr lang="en-US" dirty="0"/>
              <a:t>pod</a:t>
            </a:r>
            <a:r>
              <a:rPr lang="zh-CN" altLang="en-US" dirty="0"/>
              <a:t>当成是一个微型</a:t>
            </a:r>
            <a:r>
              <a:rPr lang="en-US" dirty="0"/>
              <a:t>Linux</a:t>
            </a:r>
            <a:r>
              <a:rPr lang="zh-CN" altLang="en-US" dirty="0"/>
              <a:t>使用</a:t>
            </a:r>
          </a:p>
        </p:txBody>
      </p:sp>
    </p:spTree>
    <p:extLst>
      <p:ext uri="{BB962C8B-B14F-4D97-AF65-F5344CB8AC3E}">
        <p14:creationId xmlns:p14="http://schemas.microsoft.com/office/powerpoint/2010/main" val="4220188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矩形"/>
          <p:cNvSpPr/>
          <p:nvPr/>
        </p:nvSpPr>
        <p:spPr>
          <a:xfrm>
            <a:off x="952204" y="5541434"/>
            <a:ext cx="3244859" cy="5477197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1" name="矩形"/>
          <p:cNvSpPr/>
          <p:nvPr/>
        </p:nvSpPr>
        <p:spPr>
          <a:xfrm>
            <a:off x="5048101" y="5564447"/>
            <a:ext cx="3113197" cy="2725374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2" name="矩形"/>
          <p:cNvSpPr/>
          <p:nvPr/>
        </p:nvSpPr>
        <p:spPr>
          <a:xfrm>
            <a:off x="8894339" y="5397678"/>
            <a:ext cx="3200057" cy="7052641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3" name="矩形"/>
          <p:cNvSpPr/>
          <p:nvPr/>
        </p:nvSpPr>
        <p:spPr>
          <a:xfrm>
            <a:off x="12844205" y="5552066"/>
            <a:ext cx="3183289" cy="3533815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5" name="此处为正文，字体苹方，字号 24 点，字重常规体，行距 1.3 倍，色值 #202D40。"/>
          <p:cNvSpPr txBox="1"/>
          <p:nvPr/>
        </p:nvSpPr>
        <p:spPr>
          <a:xfrm>
            <a:off x="1327625" y="6855915"/>
            <a:ext cx="2707758" cy="397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替换为包含了基础工具的</a:t>
            </a:r>
            <a:r>
              <a:rPr lang="zh-CN" altLang="en-US" dirty="0"/>
              <a:t>，</a:t>
            </a:r>
            <a:r>
              <a:rPr lang="en-US" altLang="zh-CN" dirty="0" err="1"/>
              <a:t>dockerfile</a:t>
            </a:r>
            <a:r>
              <a:rPr lang="zh-CN" altLang="en-US" dirty="0"/>
              <a:t>的</a:t>
            </a:r>
            <a:r>
              <a:rPr lang="en-US" altLang="zh-CN" dirty="0" err="1"/>
              <a:t>entrypoint</a:t>
            </a:r>
            <a:r>
              <a:rPr lang="zh-CN" altLang="en-US" dirty="0"/>
              <a:t>设置为</a:t>
            </a:r>
            <a:r>
              <a:rPr lang="en-US" altLang="zh-CN" dirty="0"/>
              <a:t> [“tail”,”-f”,”/dev/null”]</a:t>
            </a:r>
            <a:r>
              <a:rPr lang="zh-CN" altLang="en-US" dirty="0"/>
              <a:t>，避免重启</a:t>
            </a:r>
            <a:endParaRPr dirty="0"/>
          </a:p>
        </p:txBody>
      </p:sp>
      <p:sp>
        <p:nvSpPr>
          <p:cNvPr id="206" name="段落标题 32 点"/>
          <p:cNvSpPr txBox="1"/>
          <p:nvPr/>
        </p:nvSpPr>
        <p:spPr>
          <a:xfrm>
            <a:off x="1015999" y="5786562"/>
            <a:ext cx="2856994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替换镜像</a:t>
            </a:r>
            <a:endParaRPr dirty="0"/>
          </a:p>
        </p:txBody>
      </p:sp>
      <p:sp>
        <p:nvSpPr>
          <p:cNvPr id="207" name="矩形"/>
          <p:cNvSpPr/>
          <p:nvPr/>
        </p:nvSpPr>
        <p:spPr>
          <a:xfrm>
            <a:off x="952206" y="4507170"/>
            <a:ext cx="3215757" cy="989899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8" name="矩形"/>
          <p:cNvSpPr/>
          <p:nvPr/>
        </p:nvSpPr>
        <p:spPr>
          <a:xfrm>
            <a:off x="5058588" y="4439794"/>
            <a:ext cx="3102710" cy="1094969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09" name="矩形"/>
          <p:cNvSpPr/>
          <p:nvPr/>
        </p:nvSpPr>
        <p:spPr>
          <a:xfrm>
            <a:off x="8881802" y="4462801"/>
            <a:ext cx="3246403" cy="1034267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10" name="矩形"/>
          <p:cNvSpPr/>
          <p:nvPr/>
        </p:nvSpPr>
        <p:spPr>
          <a:xfrm>
            <a:off x="12871131" y="4536794"/>
            <a:ext cx="3156363" cy="993354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11" name="1"/>
          <p:cNvSpPr txBox="1"/>
          <p:nvPr/>
        </p:nvSpPr>
        <p:spPr>
          <a:xfrm>
            <a:off x="2107071" y="4380838"/>
            <a:ext cx="1076146" cy="1057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212" name="2"/>
          <p:cNvSpPr txBox="1"/>
          <p:nvPr/>
        </p:nvSpPr>
        <p:spPr>
          <a:xfrm>
            <a:off x="6062298" y="4484290"/>
            <a:ext cx="864384" cy="97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2</a:t>
            </a:r>
          </a:p>
        </p:txBody>
      </p:sp>
      <p:sp>
        <p:nvSpPr>
          <p:cNvPr id="213" name="3"/>
          <p:cNvSpPr txBox="1"/>
          <p:nvPr/>
        </p:nvSpPr>
        <p:spPr>
          <a:xfrm>
            <a:off x="10052864" y="4528448"/>
            <a:ext cx="1076146" cy="1057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3</a:t>
            </a:r>
          </a:p>
        </p:txBody>
      </p:sp>
      <p:sp>
        <p:nvSpPr>
          <p:cNvPr id="214" name="4"/>
          <p:cNvSpPr txBox="1"/>
          <p:nvPr/>
        </p:nvSpPr>
        <p:spPr>
          <a:xfrm>
            <a:off x="14044167" y="4528959"/>
            <a:ext cx="894137" cy="99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dirty="0"/>
              <a:t>4</a:t>
            </a:r>
          </a:p>
        </p:txBody>
      </p:sp>
      <p:sp>
        <p:nvSpPr>
          <p:cNvPr id="215" name="此处为正文，字体苹方，字号 24 点，字重常规体，行距 1.3 倍，色值 #202D40。"/>
          <p:cNvSpPr txBox="1"/>
          <p:nvPr/>
        </p:nvSpPr>
        <p:spPr>
          <a:xfrm>
            <a:off x="5171379" y="6781658"/>
            <a:ext cx="2530057" cy="1203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/>
              <a:t>将replicas缩容为</a:t>
            </a:r>
            <a:r>
              <a:rPr lang="en-US" altLang="zh-CN" dirty="0"/>
              <a:t>1</a:t>
            </a:r>
            <a:r>
              <a:rPr lang="zh-CN" altLang="en-US" dirty="0"/>
              <a:t>，便于开发</a:t>
            </a:r>
            <a:endParaRPr dirty="0"/>
          </a:p>
        </p:txBody>
      </p:sp>
      <p:sp>
        <p:nvSpPr>
          <p:cNvPr id="216" name="段落标题 32 点"/>
          <p:cNvSpPr txBox="1"/>
          <p:nvPr/>
        </p:nvSpPr>
        <p:spPr>
          <a:xfrm>
            <a:off x="5064728" y="5849132"/>
            <a:ext cx="2993646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/>
              <a:t>replicas</a:t>
            </a:r>
            <a:r>
              <a:rPr lang="zh-CN" altLang="en-US" dirty="0"/>
              <a:t>缩容为</a:t>
            </a:r>
            <a:r>
              <a:rPr lang="en-US" altLang="zh-CN" dirty="0"/>
              <a:t>1</a:t>
            </a:r>
            <a:endParaRPr dirty="0"/>
          </a:p>
        </p:txBody>
      </p:sp>
      <p:sp>
        <p:nvSpPr>
          <p:cNvPr id="217" name="此处为正文，字体苹方，字号 24 点，字重常规体，行距 1.3 倍，色值 #202D40。"/>
          <p:cNvSpPr txBox="1"/>
          <p:nvPr/>
        </p:nvSpPr>
        <p:spPr>
          <a:xfrm>
            <a:off x="9167227" y="6651836"/>
            <a:ext cx="2805615" cy="5635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移除</a:t>
            </a:r>
            <a:r>
              <a:rPr lang="en-US" dirty="0"/>
              <a:t> </a:t>
            </a:r>
            <a:r>
              <a:rPr lang="en-US" dirty="0" err="1"/>
              <a:t>startupProbe探针</a:t>
            </a:r>
            <a:r>
              <a:rPr lang="zh-CN" altLang="en-US" dirty="0"/>
              <a:t>：当此探针成功，会进入存活监测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移除</a:t>
            </a:r>
            <a:r>
              <a:rPr lang="en-US" dirty="0" err="1"/>
              <a:t>liveness探针</a:t>
            </a:r>
            <a:r>
              <a:rPr lang="zh-CN" altLang="en-US" dirty="0"/>
              <a:t>：存活探针，监测程序状态（死锁）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dirty="0" err="1"/>
              <a:t>移除</a:t>
            </a:r>
            <a:r>
              <a:rPr lang="en-US" dirty="0"/>
              <a:t> readiness </a:t>
            </a:r>
            <a:r>
              <a:rPr lang="en-US" dirty="0" err="1"/>
              <a:t>探针</a:t>
            </a:r>
            <a:r>
              <a:rPr lang="zh-CN" altLang="en-US" dirty="0"/>
              <a:t>：以正常接收流量</a:t>
            </a:r>
            <a:endParaRPr lang="en-US" altLang="zh-CN" dirty="0"/>
          </a:p>
        </p:txBody>
      </p:sp>
      <p:sp>
        <p:nvSpPr>
          <p:cNvPr id="218" name="段落标题 32 点"/>
          <p:cNvSpPr txBox="1"/>
          <p:nvPr/>
        </p:nvSpPr>
        <p:spPr>
          <a:xfrm>
            <a:off x="9167226" y="5786562"/>
            <a:ext cx="2805615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删除探针</a:t>
            </a:r>
            <a:endParaRPr dirty="0"/>
          </a:p>
        </p:txBody>
      </p:sp>
      <p:sp>
        <p:nvSpPr>
          <p:cNvPr id="219" name="此处为正文，字体苹方，字号 24 点，字重常规体，行距 1.3 倍，色值 #202D40。"/>
          <p:cNvSpPr txBox="1"/>
          <p:nvPr/>
        </p:nvSpPr>
        <p:spPr>
          <a:xfrm>
            <a:off x="13215822" y="6858000"/>
            <a:ext cx="2550826" cy="1757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开启端口转发</a:t>
            </a:r>
            <a:r>
              <a:rPr lang="zh-CN" altLang="en-US" dirty="0"/>
              <a:t>，可以在本地访问到远端服务</a:t>
            </a:r>
            <a:endParaRPr dirty="0"/>
          </a:p>
        </p:txBody>
      </p:sp>
      <p:sp>
        <p:nvSpPr>
          <p:cNvPr id="220" name="段落标题 32 点"/>
          <p:cNvSpPr txBox="1"/>
          <p:nvPr/>
        </p:nvSpPr>
        <p:spPr>
          <a:xfrm>
            <a:off x="12755650" y="5762635"/>
            <a:ext cx="3177235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开启端口转发</a:t>
            </a:r>
            <a:endParaRPr dirty="0"/>
          </a:p>
        </p:txBody>
      </p:sp>
      <p:sp>
        <p:nvSpPr>
          <p:cNvPr id="221" name="08"/>
          <p:cNvSpPr txBox="1"/>
          <p:nvPr/>
        </p:nvSpPr>
        <p:spPr>
          <a:xfrm>
            <a:off x="22455202" y="12239181"/>
            <a:ext cx="84900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6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t>08</a:t>
            </a:r>
          </a:p>
        </p:txBody>
      </p:sp>
      <p:sp>
        <p:nvSpPr>
          <p:cNvPr id="24" name="页面主标题 60 点">
            <a:extLst>
              <a:ext uri="{FF2B5EF4-FFF2-40B4-BE49-F238E27FC236}">
                <a16:creationId xmlns:a16="http://schemas.microsoft.com/office/drawing/2014/main" id="{51A30BE4-0BD8-734C-8206-6A23F0F8CC3C}"/>
              </a:ext>
            </a:extLst>
          </p:cNvPr>
          <p:cNvSpPr txBox="1"/>
          <p:nvPr/>
        </p:nvSpPr>
        <p:spPr>
          <a:xfrm>
            <a:off x="1015999" y="617137"/>
            <a:ext cx="8191795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defRPr sz="6000" b="0">
                <a:solidFill>
                  <a:srgbClr val="202D40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进入开发模式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A52DE4-F582-CB43-A732-BEB4EB7DA91F}"/>
              </a:ext>
            </a:extLst>
          </p:cNvPr>
          <p:cNvSpPr txBox="1"/>
          <p:nvPr/>
        </p:nvSpPr>
        <p:spPr>
          <a:xfrm>
            <a:off x="388374" y="3320626"/>
            <a:ext cx="2056122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Microsoft YaHei"/>
              </a:rPr>
              <a:t>步骤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Microsoft YaHei"/>
            </a:endParaRPr>
          </a:p>
        </p:txBody>
      </p:sp>
      <p:sp>
        <p:nvSpPr>
          <p:cNvPr id="25" name="矩形">
            <a:extLst>
              <a:ext uri="{FF2B5EF4-FFF2-40B4-BE49-F238E27FC236}">
                <a16:creationId xmlns:a16="http://schemas.microsoft.com/office/drawing/2014/main" id="{29A5C5C7-B6A8-5549-8601-1E8D3A809BA8}"/>
              </a:ext>
            </a:extLst>
          </p:cNvPr>
          <p:cNvSpPr/>
          <p:nvPr/>
        </p:nvSpPr>
        <p:spPr>
          <a:xfrm>
            <a:off x="16712996" y="4551653"/>
            <a:ext cx="3156364" cy="960921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26" name="矩形">
            <a:extLst>
              <a:ext uri="{FF2B5EF4-FFF2-40B4-BE49-F238E27FC236}">
                <a16:creationId xmlns:a16="http://schemas.microsoft.com/office/drawing/2014/main" id="{6B66041B-5B53-D945-BD80-3392365C046D}"/>
              </a:ext>
            </a:extLst>
          </p:cNvPr>
          <p:cNvSpPr/>
          <p:nvPr/>
        </p:nvSpPr>
        <p:spPr>
          <a:xfrm>
            <a:off x="20554861" y="4528448"/>
            <a:ext cx="3146203" cy="985386"/>
          </a:xfrm>
          <a:prstGeom prst="rect">
            <a:avLst/>
          </a:prstGeom>
          <a:solidFill>
            <a:srgbClr val="0650D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/>
          </a:p>
        </p:txBody>
      </p:sp>
      <p:sp>
        <p:nvSpPr>
          <p:cNvPr id="27" name="矩形">
            <a:extLst>
              <a:ext uri="{FF2B5EF4-FFF2-40B4-BE49-F238E27FC236}">
                <a16:creationId xmlns:a16="http://schemas.microsoft.com/office/drawing/2014/main" id="{C3166CAB-1A03-D24B-9420-4660BB7A0535}"/>
              </a:ext>
            </a:extLst>
          </p:cNvPr>
          <p:cNvSpPr/>
          <p:nvPr/>
        </p:nvSpPr>
        <p:spPr>
          <a:xfrm>
            <a:off x="16723157" y="5455836"/>
            <a:ext cx="3146203" cy="3284127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28" name="段落标题 32 点">
            <a:extLst>
              <a:ext uri="{FF2B5EF4-FFF2-40B4-BE49-F238E27FC236}">
                <a16:creationId xmlns:a16="http://schemas.microsoft.com/office/drawing/2014/main" id="{4AB4984F-34E0-1943-8141-476592095309}"/>
              </a:ext>
            </a:extLst>
          </p:cNvPr>
          <p:cNvSpPr txBox="1"/>
          <p:nvPr/>
        </p:nvSpPr>
        <p:spPr>
          <a:xfrm>
            <a:off x="16857792" y="5830105"/>
            <a:ext cx="2866771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开启文件同步</a:t>
            </a:r>
            <a:endParaRPr dirty="0"/>
          </a:p>
        </p:txBody>
      </p:sp>
      <p:sp>
        <p:nvSpPr>
          <p:cNvPr id="29" name="此处为正文，字体苹方，字号 24 点，字重常规体，行距 1.3 倍，色值 #202D40。">
            <a:extLst>
              <a:ext uri="{FF2B5EF4-FFF2-40B4-BE49-F238E27FC236}">
                <a16:creationId xmlns:a16="http://schemas.microsoft.com/office/drawing/2014/main" id="{AF5A0E76-8290-9C40-BDBF-38F8653E5E9B}"/>
              </a:ext>
            </a:extLst>
          </p:cNvPr>
          <p:cNvSpPr txBox="1"/>
          <p:nvPr/>
        </p:nvSpPr>
        <p:spPr>
          <a:xfrm>
            <a:off x="17015764" y="6909078"/>
            <a:ext cx="2550826" cy="1203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按照配置规则自动开启文件同步</a:t>
            </a:r>
            <a:endParaRPr dirty="0"/>
          </a:p>
        </p:txBody>
      </p:sp>
      <p:sp>
        <p:nvSpPr>
          <p:cNvPr id="30" name="矩形">
            <a:extLst>
              <a:ext uri="{FF2B5EF4-FFF2-40B4-BE49-F238E27FC236}">
                <a16:creationId xmlns:a16="http://schemas.microsoft.com/office/drawing/2014/main" id="{605E6BE7-B768-E14C-8D19-E0F6BAC4F0A0}"/>
              </a:ext>
            </a:extLst>
          </p:cNvPr>
          <p:cNvSpPr/>
          <p:nvPr/>
        </p:nvSpPr>
        <p:spPr>
          <a:xfrm>
            <a:off x="20565023" y="5497068"/>
            <a:ext cx="3136041" cy="3972493"/>
          </a:xfrm>
          <a:prstGeom prst="rect">
            <a:avLst/>
          </a:prstGeom>
          <a:solidFill>
            <a:srgbClr val="2150C5">
              <a:alpha val="10000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/>
            </a:pPr>
            <a:endParaRPr dirty="0"/>
          </a:p>
        </p:txBody>
      </p:sp>
      <p:sp>
        <p:nvSpPr>
          <p:cNvPr id="31" name="段落标题 32 点">
            <a:extLst>
              <a:ext uri="{FF2B5EF4-FFF2-40B4-BE49-F238E27FC236}">
                <a16:creationId xmlns:a16="http://schemas.microsoft.com/office/drawing/2014/main" id="{D9A51D5F-C7EC-4E47-8AFD-FA6881A59F2F}"/>
              </a:ext>
            </a:extLst>
          </p:cNvPr>
          <p:cNvSpPr txBox="1"/>
          <p:nvPr/>
        </p:nvSpPr>
        <p:spPr>
          <a:xfrm>
            <a:off x="20303445" y="5789012"/>
            <a:ext cx="3649034" cy="693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b="0">
                <a:solidFill>
                  <a:srgbClr val="0650D5"/>
                </a:solidFill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dirty="0" err="1"/>
              <a:t>打开远端terminal</a:t>
            </a:r>
            <a:endParaRPr dirty="0"/>
          </a:p>
        </p:txBody>
      </p:sp>
      <p:sp>
        <p:nvSpPr>
          <p:cNvPr id="32" name="此处为正文，字体苹方，字号 24 点，字重常规体，行距 1.3 倍，色值 #202D40。">
            <a:extLst>
              <a:ext uri="{FF2B5EF4-FFF2-40B4-BE49-F238E27FC236}">
                <a16:creationId xmlns:a16="http://schemas.microsoft.com/office/drawing/2014/main" id="{C8C914B1-A4DD-3E44-9801-8A1D6646A331}"/>
              </a:ext>
            </a:extLst>
          </p:cNvPr>
          <p:cNvSpPr txBox="1"/>
          <p:nvPr/>
        </p:nvSpPr>
        <p:spPr>
          <a:xfrm>
            <a:off x="20742450" y="6774415"/>
            <a:ext cx="2550826" cy="2311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 defTabSz="457200">
              <a:lnSpc>
                <a:spcPct val="130000"/>
              </a:lnSpc>
              <a:defRPr sz="2400" b="0">
                <a:solidFill>
                  <a:srgbClr val="202D40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/>
              <a:t>得到远程pod</a:t>
            </a:r>
            <a:r>
              <a:rPr lang="zh-CN" altLang="en-US" dirty="0"/>
              <a:t> 的 </a:t>
            </a:r>
            <a:r>
              <a:rPr lang="en-US" altLang="zh-CN" dirty="0"/>
              <a:t>terminal</a:t>
            </a:r>
            <a:r>
              <a:rPr lang="zh-CN" altLang="en-US" dirty="0"/>
              <a:t>，可进行编译，运行等操作</a:t>
            </a:r>
            <a:endParaRPr dirty="0"/>
          </a:p>
        </p:txBody>
      </p:sp>
      <p:sp>
        <p:nvSpPr>
          <p:cNvPr id="36" name="4">
            <a:extLst>
              <a:ext uri="{FF2B5EF4-FFF2-40B4-BE49-F238E27FC236}">
                <a16:creationId xmlns:a16="http://schemas.microsoft.com/office/drawing/2014/main" id="{58DE95C3-2A7F-2642-A163-29D136EC0873}"/>
              </a:ext>
            </a:extLst>
          </p:cNvPr>
          <p:cNvSpPr txBox="1"/>
          <p:nvPr/>
        </p:nvSpPr>
        <p:spPr>
          <a:xfrm>
            <a:off x="17804074" y="4555493"/>
            <a:ext cx="894137" cy="99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5</a:t>
            </a:r>
            <a:endParaRPr dirty="0"/>
          </a:p>
        </p:txBody>
      </p:sp>
      <p:sp>
        <p:nvSpPr>
          <p:cNvPr id="37" name="4">
            <a:extLst>
              <a:ext uri="{FF2B5EF4-FFF2-40B4-BE49-F238E27FC236}">
                <a16:creationId xmlns:a16="http://schemas.microsoft.com/office/drawing/2014/main" id="{B7549129-F93C-ED4A-AD7A-3F12959B4553}"/>
              </a:ext>
            </a:extLst>
          </p:cNvPr>
          <p:cNvSpPr txBox="1"/>
          <p:nvPr/>
        </p:nvSpPr>
        <p:spPr>
          <a:xfrm>
            <a:off x="21615947" y="4441539"/>
            <a:ext cx="894137" cy="99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defTabSz="457200">
              <a:lnSpc>
                <a:spcPct val="120000"/>
              </a:lnSpc>
              <a:defRPr sz="48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39711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章节主标题 80 点 标题字数超过 12 个做折行处理">
            <a:extLst>
              <a:ext uri="{FF2B5EF4-FFF2-40B4-BE49-F238E27FC236}">
                <a16:creationId xmlns:a16="http://schemas.microsoft.com/office/drawing/2014/main" id="{13688F81-C69A-7241-B62A-313825826D78}"/>
              </a:ext>
            </a:extLst>
          </p:cNvPr>
          <p:cNvSpPr txBox="1"/>
          <p:nvPr/>
        </p:nvSpPr>
        <p:spPr>
          <a:xfrm>
            <a:off x="6845603" y="5143767"/>
            <a:ext cx="13462299" cy="156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7800"/>
              </a:lnSpc>
              <a:defRPr sz="8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12000"/>
              </a:lnSpc>
            </a:pPr>
            <a:r>
              <a:rPr lang="en-US" dirty="0" err="1"/>
              <a:t>退出开发模式</a:t>
            </a:r>
            <a:endParaRPr dirty="0"/>
          </a:p>
        </p:txBody>
      </p:sp>
      <p:sp>
        <p:nvSpPr>
          <p:cNvPr id="6" name="01">
            <a:extLst>
              <a:ext uri="{FF2B5EF4-FFF2-40B4-BE49-F238E27FC236}">
                <a16:creationId xmlns:a16="http://schemas.microsoft.com/office/drawing/2014/main" id="{FAF59342-7D24-D04B-A058-2B85A2EAFC28}"/>
              </a:ext>
            </a:extLst>
          </p:cNvPr>
          <p:cNvSpPr txBox="1"/>
          <p:nvPr/>
        </p:nvSpPr>
        <p:spPr>
          <a:xfrm>
            <a:off x="3286351" y="4263508"/>
            <a:ext cx="222496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r>
              <a:rPr lang="en-US" altLang="zh-CN" dirty="0"/>
              <a:t>03</a:t>
            </a:r>
            <a:endParaRPr dirty="0"/>
          </a:p>
        </p:txBody>
      </p:sp>
      <p:sp>
        <p:nvSpPr>
          <p:cNvPr id="7" name="章节副标题 60 点（图文版式）">
            <a:extLst>
              <a:ext uri="{FF2B5EF4-FFF2-40B4-BE49-F238E27FC236}">
                <a16:creationId xmlns:a16="http://schemas.microsoft.com/office/drawing/2014/main" id="{1694D8AC-96D9-7648-A418-1B84A2261F5A}"/>
              </a:ext>
            </a:extLst>
          </p:cNvPr>
          <p:cNvSpPr txBox="1"/>
          <p:nvPr/>
        </p:nvSpPr>
        <p:spPr>
          <a:xfrm>
            <a:off x="6845603" y="7871177"/>
            <a:ext cx="13347701" cy="106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 defTabSz="457200">
              <a:lnSpc>
                <a:spcPct val="140000"/>
              </a:lnSpc>
              <a:defRPr sz="6000" b="0">
                <a:latin typeface="腾讯体 W7"/>
                <a:ea typeface="腾讯体 W7"/>
                <a:cs typeface="腾讯体 W7"/>
                <a:sym typeface="腾讯体 W7"/>
              </a:defRPr>
            </a:lvl1pPr>
          </a:lstStyle>
          <a:p>
            <a:pPr>
              <a:lnSpc>
                <a:spcPts val="7200"/>
              </a:lnSpc>
            </a:pPr>
            <a:r>
              <a:rPr lang="en-US" dirty="0" err="1"/>
              <a:t>退出开发模式所做的操作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自定义 1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Microsoft YaHei"/>
        <a:ea typeface="Microsoft YaHei"/>
        <a:cs typeface="Microsoft YaHei"/>
      </a:majorFont>
      <a:minorFont>
        <a:latin typeface="Microsoft YaHei"/>
        <a:ea typeface="Microsoft YaHei"/>
        <a:cs typeface="Microsoft YaHe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icrosoft YaHe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 dirty="0" smtClean="0">
            <a:ln>
              <a:noFill/>
            </a:ln>
            <a:solidFill>
              <a:schemeClr val="bg1"/>
            </a:solidFill>
            <a:effectLst/>
            <a:uFillTx/>
            <a:latin typeface="+mn-lt"/>
            <a:ea typeface="+mn-ea"/>
            <a:cs typeface="+mn-cs"/>
            <a:sym typeface="Microsoft YaHei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Microsoft YaHei"/>
        <a:ea typeface="Microsoft YaHei"/>
        <a:cs typeface="Microsoft YaHei"/>
      </a:majorFont>
      <a:minorFont>
        <a:latin typeface="Microsoft YaHei"/>
        <a:ea typeface="Microsoft YaHei"/>
        <a:cs typeface="Microsoft YaHe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icrosoft YaHe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icrosoft YaHe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11220</TotalTime>
  <Words>335</Words>
  <Application>Microsoft Macintosh PowerPoint</Application>
  <PresentationFormat>Custom</PresentationFormat>
  <Paragraphs>116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Microsoft YaHei</vt:lpstr>
      <vt:lpstr>PingFang SC Regular</vt:lpstr>
      <vt:lpstr>TencentSans W7</vt:lpstr>
      <vt:lpstr>腾讯体 W7</vt:lpstr>
      <vt:lpstr>Arial</vt:lpstr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H100393</cp:lastModifiedBy>
  <cp:revision>63</cp:revision>
  <dcterms:modified xsi:type="dcterms:W3CDTF">2021-07-03T14:19:42Z</dcterms:modified>
</cp:coreProperties>
</file>